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Bree Serif"/>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A7BF24-2E7D-4AF6-973E-2D623AB9C2E8}">
  <a:tblStyle styleId="{05A7BF24-2E7D-4AF6-973E-2D623AB9C2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BreeSerif-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958cf383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958cf383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8e3e21e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8e3e21e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958cf383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958cf383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958cf38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958cf38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93c5b32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93c5b32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958cf38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958cf38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958cf383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958cf383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958cf383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958cf383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3c5b32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93c5b32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958cf383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958cf383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958cf383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958cf383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958cf383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958cf383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958cf3836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958cf383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958cf3836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958cf383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958cf3836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958cf383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958cf3836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958cf383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958cf3836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958cf383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65762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Detection with DASS</a:t>
            </a:r>
            <a:endParaRPr>
              <a:latin typeface="Bree Serif"/>
              <a:ea typeface="Bree Serif"/>
              <a:cs typeface="Bree Serif"/>
              <a:sym typeface="Bree Serif"/>
            </a:endParaRPr>
          </a:p>
        </p:txBody>
      </p:sp>
      <p:sp>
        <p:nvSpPr>
          <p:cNvPr id="68" name="Google Shape;68;p13"/>
          <p:cNvSpPr txBox="1"/>
          <p:nvPr>
            <p:ph idx="1" type="subTitle"/>
          </p:nvPr>
        </p:nvSpPr>
        <p:spPr>
          <a:xfrm>
            <a:off x="5769750" y="2386075"/>
            <a:ext cx="2544000" cy="10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Twilla Gerling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Jamie Mortensen</a:t>
            </a:r>
            <a:endParaRPr/>
          </a:p>
        </p:txBody>
      </p:sp>
      <p:pic>
        <p:nvPicPr>
          <p:cNvPr id="69" name="Google Shape;69;p13"/>
          <p:cNvPicPr preferRelativeResize="0"/>
          <p:nvPr/>
        </p:nvPicPr>
        <p:blipFill>
          <a:blip r:embed="rId3">
            <a:alphaModFix/>
          </a:blip>
          <a:stretch>
            <a:fillRect/>
          </a:stretch>
        </p:blipFill>
        <p:spPr>
          <a:xfrm>
            <a:off x="0" y="1993775"/>
            <a:ext cx="4700100" cy="314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Closeup from the side of a hand pushing a knob on an audio mixer" id="152" name="Google Shape;152;p2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3" name="Google Shape;153;p22"/>
          <p:cNvSpPr txBox="1"/>
          <p:nvPr>
            <p:ph type="title"/>
          </p:nvPr>
        </p:nvSpPr>
        <p:spPr>
          <a:xfrm>
            <a:off x="5868300" y="2799500"/>
            <a:ext cx="2908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The Model</a:t>
            </a:r>
            <a:endParaRPr>
              <a:solidFill>
                <a:schemeClr val="dk1"/>
              </a:solidFill>
            </a:endParaRPr>
          </a:p>
        </p:txBody>
      </p:sp>
      <p:pic>
        <p:nvPicPr>
          <p:cNvPr id="154" name="Google Shape;154;p22"/>
          <p:cNvPicPr preferRelativeResize="0"/>
          <p:nvPr/>
        </p:nvPicPr>
        <p:blipFill>
          <a:blip r:embed="rId4">
            <a:alphaModFix/>
          </a:blip>
          <a:stretch>
            <a:fillRect/>
          </a:stretch>
        </p:blipFill>
        <p:spPr>
          <a:xfrm>
            <a:off x="1185025" y="311475"/>
            <a:ext cx="7662200" cy="4520550"/>
          </a:xfrm>
          <a:prstGeom prst="rect">
            <a:avLst/>
          </a:prstGeom>
          <a:noFill/>
          <a:ln>
            <a:noFill/>
          </a:ln>
        </p:spPr>
      </p:pic>
      <p:sp>
        <p:nvSpPr>
          <p:cNvPr id="155" name="Google Shape;155;p22"/>
          <p:cNvSpPr txBox="1"/>
          <p:nvPr>
            <p:ph idx="2" type="body"/>
          </p:nvPr>
        </p:nvSpPr>
        <p:spPr>
          <a:xfrm>
            <a:off x="387300" y="258450"/>
            <a:ext cx="30687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400">
                <a:solidFill>
                  <a:schemeClr val="dk1"/>
                </a:solidFill>
              </a:rPr>
              <a:t>The </a:t>
            </a:r>
            <a:br>
              <a:rPr lang="en" sz="2400">
                <a:solidFill>
                  <a:schemeClr val="dk1"/>
                </a:solidFill>
              </a:rPr>
            </a:br>
            <a:r>
              <a:rPr lang="en" sz="2400">
                <a:solidFill>
                  <a:schemeClr val="dk1"/>
                </a:solidFill>
              </a:rPr>
              <a:t>Database </a:t>
            </a:r>
            <a:br>
              <a:rPr lang="en" sz="2400">
                <a:solidFill>
                  <a:schemeClr val="dk1"/>
                </a:solidFill>
              </a:rPr>
            </a:br>
            <a:r>
              <a:rPr lang="en" sz="2400">
                <a:solidFill>
                  <a:schemeClr val="dk1"/>
                </a:solidFill>
              </a:rPr>
              <a:t>Model</a:t>
            </a:r>
            <a:endParaRPr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a:p>
            <a:pPr indent="0" lvl="0" marL="0" rtl="0" algn="l">
              <a:spcBef>
                <a:spcPts val="400"/>
              </a:spcBef>
              <a:spcAft>
                <a:spcPts val="400"/>
              </a:spcAft>
              <a:buNone/>
            </a:pPr>
            <a:r>
              <a:rPr i="1" lang="en" sz="1600"/>
              <a:t>Developing a Supervised Machine Learning Model</a:t>
            </a:r>
            <a:endParaRPr i="1" sz="1600"/>
          </a:p>
        </p:txBody>
      </p:sp>
      <p:cxnSp>
        <p:nvCxnSpPr>
          <p:cNvPr id="161" name="Google Shape;161;p23"/>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62" name="Google Shape;162;p23"/>
          <p:cNvSpPr txBox="1"/>
          <p:nvPr>
            <p:ph type="title"/>
          </p:nvPr>
        </p:nvSpPr>
        <p:spPr>
          <a:xfrm>
            <a:off x="750050" y="1705900"/>
            <a:ext cx="17682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Dimensionality Reduction</a:t>
            </a:r>
            <a:endParaRPr sz="1800">
              <a:solidFill>
                <a:schemeClr val="dk1"/>
              </a:solidFill>
            </a:endParaRPr>
          </a:p>
        </p:txBody>
      </p:sp>
      <p:sp>
        <p:nvSpPr>
          <p:cNvPr id="163" name="Google Shape;163;p23"/>
          <p:cNvSpPr txBox="1"/>
          <p:nvPr>
            <p:ph idx="1" type="body"/>
          </p:nvPr>
        </p:nvSpPr>
        <p:spPr>
          <a:xfrm>
            <a:off x="750051" y="2211025"/>
            <a:ext cx="1635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Principal Component Analysis (PCA)</a:t>
            </a:r>
            <a:endParaRPr sz="1200">
              <a:solidFill>
                <a:schemeClr val="dk2"/>
              </a:solidFill>
            </a:endParaRPr>
          </a:p>
        </p:txBody>
      </p:sp>
      <p:cxnSp>
        <p:nvCxnSpPr>
          <p:cNvPr id="164" name="Google Shape;164;p23"/>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65" name="Google Shape;165;p23"/>
          <p:cNvSpPr txBox="1"/>
          <p:nvPr>
            <p:ph type="title"/>
          </p:nvPr>
        </p:nvSpPr>
        <p:spPr>
          <a:xfrm>
            <a:off x="2161200" y="3442800"/>
            <a:ext cx="16356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Oversampling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66" name="Google Shape;166;p23"/>
          <p:cNvSpPr txBox="1"/>
          <p:nvPr>
            <p:ph idx="1" type="body"/>
          </p:nvPr>
        </p:nvSpPr>
        <p:spPr>
          <a:xfrm>
            <a:off x="2161212" y="36822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Balance the data using </a:t>
            </a:r>
            <a:r>
              <a:rPr lang="en" sz="1150">
                <a:solidFill>
                  <a:srgbClr val="555555"/>
                </a:solidFill>
                <a:highlight>
                  <a:srgbClr val="FFFFFF"/>
                </a:highlight>
                <a:latin typeface="Arial"/>
                <a:ea typeface="Arial"/>
                <a:cs typeface="Arial"/>
                <a:sym typeface="Arial"/>
              </a:rPr>
              <a:t>Synthetic Minority Oversampling Technique (SMOTE)</a:t>
            </a:r>
            <a:endParaRPr sz="1200">
              <a:solidFill>
                <a:schemeClr val="dk2"/>
              </a:solidFill>
            </a:endParaRPr>
          </a:p>
          <a:p>
            <a:pPr indent="0" lvl="0" marL="0" rtl="0" algn="l">
              <a:spcBef>
                <a:spcPts val="1600"/>
              </a:spcBef>
              <a:spcAft>
                <a:spcPts val="1600"/>
              </a:spcAft>
              <a:buNone/>
            </a:pPr>
            <a:r>
              <a:t/>
            </a:r>
            <a:endParaRPr sz="1200">
              <a:solidFill>
                <a:schemeClr val="dk2"/>
              </a:solidFill>
            </a:endParaRPr>
          </a:p>
        </p:txBody>
      </p:sp>
      <p:cxnSp>
        <p:nvCxnSpPr>
          <p:cNvPr id="167" name="Google Shape;167;p23"/>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68" name="Google Shape;168;p23"/>
          <p:cNvSpPr txBox="1"/>
          <p:nvPr>
            <p:ph type="title"/>
          </p:nvPr>
        </p:nvSpPr>
        <p:spPr>
          <a:xfrm>
            <a:off x="4302825" y="1705900"/>
            <a:ext cx="16356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Ensemble Learning</a:t>
            </a:r>
            <a:endParaRPr sz="1800">
              <a:solidFill>
                <a:schemeClr val="dk1"/>
              </a:solidFill>
            </a:endParaRPr>
          </a:p>
        </p:txBody>
      </p:sp>
      <p:sp>
        <p:nvSpPr>
          <p:cNvPr id="169" name="Google Shape;169;p23"/>
          <p:cNvSpPr txBox="1"/>
          <p:nvPr>
            <p:ph idx="1" type="body"/>
          </p:nvPr>
        </p:nvSpPr>
        <p:spPr>
          <a:xfrm>
            <a:off x="4302825" y="2251300"/>
            <a:ext cx="2251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Random Forest Classifier, Support Vector Classifier, and a Voting Classifier</a:t>
            </a:r>
            <a:endParaRPr sz="1200">
              <a:solidFill>
                <a:schemeClr val="dk2"/>
              </a:solidFill>
            </a:endParaRPr>
          </a:p>
        </p:txBody>
      </p:sp>
      <p:cxnSp>
        <p:nvCxnSpPr>
          <p:cNvPr id="170" name="Google Shape;170;p23"/>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71" name="Google Shape;171;p23"/>
          <p:cNvSpPr txBox="1"/>
          <p:nvPr>
            <p:ph type="title"/>
          </p:nvPr>
        </p:nvSpPr>
        <p:spPr>
          <a:xfrm>
            <a:off x="5004525" y="3375000"/>
            <a:ext cx="19419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Cross-Validation</a:t>
            </a:r>
            <a:endParaRPr sz="1800">
              <a:solidFill>
                <a:schemeClr val="dk1"/>
              </a:solidFill>
            </a:endParaRPr>
          </a:p>
        </p:txBody>
      </p:sp>
      <p:sp>
        <p:nvSpPr>
          <p:cNvPr id="172" name="Google Shape;172;p23"/>
          <p:cNvSpPr txBox="1"/>
          <p:nvPr>
            <p:ph idx="1" type="body"/>
          </p:nvPr>
        </p:nvSpPr>
        <p:spPr>
          <a:xfrm>
            <a:off x="5068437" y="36822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k-fold cross validation (5 folds)</a:t>
            </a:r>
            <a:endParaRPr sz="1200">
              <a:solidFill>
                <a:schemeClr val="dk2"/>
              </a:solidFill>
            </a:endParaRPr>
          </a:p>
        </p:txBody>
      </p:sp>
      <p:cxnSp>
        <p:nvCxnSpPr>
          <p:cNvPr id="173" name="Google Shape;173;p23"/>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74" name="Google Shape;174;p23"/>
          <p:cNvSpPr txBox="1"/>
          <p:nvPr>
            <p:ph type="title"/>
          </p:nvPr>
        </p:nvSpPr>
        <p:spPr>
          <a:xfrm>
            <a:off x="7127825" y="1735000"/>
            <a:ext cx="12615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Parameter Tuning</a:t>
            </a:r>
            <a:endParaRPr sz="1800">
              <a:solidFill>
                <a:schemeClr val="dk1"/>
              </a:solidFill>
            </a:endParaRPr>
          </a:p>
        </p:txBody>
      </p:sp>
      <p:sp>
        <p:nvSpPr>
          <p:cNvPr id="175" name="Google Shape;175;p23"/>
          <p:cNvSpPr txBox="1"/>
          <p:nvPr>
            <p:ph idx="1" type="body"/>
          </p:nvPr>
        </p:nvSpPr>
        <p:spPr>
          <a:xfrm>
            <a:off x="7127837" y="23300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GridSearchCV to optimize parameters</a:t>
            </a:r>
            <a:endParaRPr sz="1200">
              <a:solidFill>
                <a:schemeClr val="dk2"/>
              </a:solidFill>
            </a:endParaRPr>
          </a:p>
        </p:txBody>
      </p:sp>
      <p:graphicFrame>
        <p:nvGraphicFramePr>
          <p:cNvPr id="176" name="Google Shape;176;p23"/>
          <p:cNvGraphicFramePr/>
          <p:nvPr/>
        </p:nvGraphicFramePr>
        <p:xfrm>
          <a:off x="323100" y="2983265"/>
          <a:ext cx="3000000" cy="3000000"/>
        </p:xfrm>
        <a:graphic>
          <a:graphicData uri="http://schemas.openxmlformats.org/drawingml/2006/table">
            <a:tbl>
              <a:tblPr>
                <a:noFill/>
                <a:tableStyleId>{05A7BF24-2E7D-4AF6-973E-2D623AB9C2E8}</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0" y="0"/>
            <a:ext cx="4572000" cy="5143500"/>
          </a:xfrm>
          <a:prstGeom prst="rect">
            <a:avLst/>
          </a:prstGeom>
          <a:noFill/>
          <a:ln>
            <a:noFill/>
          </a:ln>
        </p:spPr>
      </p:pic>
      <p:pic>
        <p:nvPicPr>
          <p:cNvPr id="182" name="Google Shape;182;p24"/>
          <p:cNvPicPr preferRelativeResize="0"/>
          <p:nvPr/>
        </p:nvPicPr>
        <p:blipFill>
          <a:blip r:embed="rId4">
            <a:alphaModFix/>
          </a:blip>
          <a:stretch>
            <a:fillRect/>
          </a:stretch>
        </p:blipFill>
        <p:spPr>
          <a:xfrm>
            <a:off x="2953124" y="130700"/>
            <a:ext cx="6078326" cy="1897050"/>
          </a:xfrm>
          <a:prstGeom prst="rect">
            <a:avLst/>
          </a:prstGeom>
          <a:noFill/>
          <a:ln>
            <a:noFill/>
          </a:ln>
        </p:spPr>
      </p:pic>
      <p:sp>
        <p:nvSpPr>
          <p:cNvPr id="183" name="Google Shape;183;p24"/>
          <p:cNvSpPr txBox="1"/>
          <p:nvPr>
            <p:ph idx="2" type="body"/>
          </p:nvPr>
        </p:nvSpPr>
        <p:spPr>
          <a:xfrm>
            <a:off x="5628575" y="2745875"/>
            <a:ext cx="2540700" cy="17136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sz="2400"/>
              <a:t>The DASS Scales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02075" y="159900"/>
            <a:ext cx="3180300" cy="12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189" name="Google Shape;189;p25"/>
          <p:cNvSpPr txBox="1"/>
          <p:nvPr>
            <p:ph idx="1" type="body"/>
          </p:nvPr>
        </p:nvSpPr>
        <p:spPr>
          <a:xfrm>
            <a:off x="281475" y="1919075"/>
            <a:ext cx="3000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Strong multicollinearity among questions</a:t>
            </a:r>
            <a:br>
              <a:rPr lang="en"/>
            </a:br>
            <a:endParaRPr/>
          </a:p>
          <a:p>
            <a:pPr indent="-342900" lvl="0" marL="457200" rtl="0" algn="l">
              <a:spcBef>
                <a:spcPts val="0"/>
              </a:spcBef>
              <a:spcAft>
                <a:spcPts val="0"/>
              </a:spcAft>
              <a:buSzPts val="1800"/>
              <a:buChar char="●"/>
            </a:pPr>
            <a:r>
              <a:rPr lang="en"/>
              <a:t>No correlations to be wary of here</a:t>
            </a:r>
            <a:br>
              <a:rPr lang="en"/>
            </a:br>
            <a:endParaRPr/>
          </a:p>
          <a:p>
            <a:pPr indent="-342900" lvl="0" marL="457200" rtl="0" algn="l">
              <a:spcBef>
                <a:spcPts val="0"/>
              </a:spcBef>
              <a:spcAft>
                <a:spcPts val="0"/>
              </a:spcAft>
              <a:buSzPts val="1800"/>
              <a:buChar char="●"/>
            </a:pPr>
            <a:r>
              <a:rPr lang="en"/>
              <a:t>Ran PCA to confirm</a:t>
            </a:r>
            <a:endParaRPr/>
          </a:p>
        </p:txBody>
      </p:sp>
      <p:pic>
        <p:nvPicPr>
          <p:cNvPr id="190" name="Google Shape;190;p25"/>
          <p:cNvPicPr preferRelativeResize="0"/>
          <p:nvPr/>
        </p:nvPicPr>
        <p:blipFill>
          <a:blip r:embed="rId3">
            <a:alphaModFix/>
          </a:blip>
          <a:stretch>
            <a:fillRect/>
          </a:stretch>
        </p:blipFill>
        <p:spPr>
          <a:xfrm>
            <a:off x="3452750" y="-56800"/>
            <a:ext cx="5081904" cy="5200300"/>
          </a:xfrm>
          <a:prstGeom prst="rect">
            <a:avLst/>
          </a:prstGeom>
          <a:noFill/>
          <a:ln>
            <a:noFill/>
          </a:ln>
        </p:spPr>
      </p:pic>
      <p:pic>
        <p:nvPicPr>
          <p:cNvPr id="191" name="Google Shape;191;p25"/>
          <p:cNvPicPr preferRelativeResize="0"/>
          <p:nvPr/>
        </p:nvPicPr>
        <p:blipFill>
          <a:blip r:embed="rId4">
            <a:alphaModFix/>
          </a:blip>
          <a:stretch>
            <a:fillRect/>
          </a:stretch>
        </p:blipFill>
        <p:spPr>
          <a:xfrm>
            <a:off x="8534650" y="-28400"/>
            <a:ext cx="609350" cy="520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102075" y="159900"/>
            <a:ext cx="3180300" cy="12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pic>
        <p:nvPicPr>
          <p:cNvPr id="197" name="Google Shape;197;p26"/>
          <p:cNvPicPr preferRelativeResize="0"/>
          <p:nvPr/>
        </p:nvPicPr>
        <p:blipFill>
          <a:blip r:embed="rId3">
            <a:alphaModFix/>
          </a:blip>
          <a:stretch>
            <a:fillRect/>
          </a:stretch>
        </p:blipFill>
        <p:spPr>
          <a:xfrm>
            <a:off x="8534650" y="-28400"/>
            <a:ext cx="609350" cy="5200300"/>
          </a:xfrm>
          <a:prstGeom prst="rect">
            <a:avLst/>
          </a:prstGeom>
          <a:noFill/>
          <a:ln>
            <a:noFill/>
          </a:ln>
        </p:spPr>
      </p:pic>
      <p:pic>
        <p:nvPicPr>
          <p:cNvPr id="198" name="Google Shape;198;p26"/>
          <p:cNvPicPr preferRelativeResize="0"/>
          <p:nvPr/>
        </p:nvPicPr>
        <p:blipFill>
          <a:blip r:embed="rId4">
            <a:alphaModFix/>
          </a:blip>
          <a:stretch>
            <a:fillRect/>
          </a:stretch>
        </p:blipFill>
        <p:spPr>
          <a:xfrm>
            <a:off x="0" y="1713950"/>
            <a:ext cx="8534650" cy="3365925"/>
          </a:xfrm>
          <a:prstGeom prst="rect">
            <a:avLst/>
          </a:prstGeom>
          <a:noFill/>
          <a:ln>
            <a:noFill/>
          </a:ln>
        </p:spPr>
      </p:pic>
      <p:sp>
        <p:nvSpPr>
          <p:cNvPr id="199" name="Google Shape;199;p26"/>
          <p:cNvSpPr txBox="1"/>
          <p:nvPr/>
        </p:nvSpPr>
        <p:spPr>
          <a:xfrm>
            <a:off x="4464775" y="335400"/>
            <a:ext cx="318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tipi4 - </a:t>
            </a:r>
            <a:r>
              <a:rPr b="1" lang="en" sz="1600">
                <a:solidFill>
                  <a:schemeClr val="lt1"/>
                </a:solidFill>
              </a:rPr>
              <a:t>Anxious, </a:t>
            </a:r>
            <a:r>
              <a:rPr b="1" lang="en" sz="1600">
                <a:solidFill>
                  <a:schemeClr val="lt1"/>
                </a:solidFill>
              </a:rPr>
              <a:t>easily</a:t>
            </a:r>
            <a:r>
              <a:rPr b="1" lang="en" sz="1600">
                <a:solidFill>
                  <a:schemeClr val="lt1"/>
                </a:solidFill>
              </a:rPr>
              <a:t> upset</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en" sz="1600">
                <a:solidFill>
                  <a:schemeClr val="lt1"/>
                </a:solidFill>
              </a:rPr>
              <a:t>tipi9 - Calm, emotionally stable</a:t>
            </a:r>
            <a:endParaRPr b="1"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102075" y="159900"/>
            <a:ext cx="3180300" cy="15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Principal Component Analysis</a:t>
            </a:r>
            <a:endParaRPr/>
          </a:p>
        </p:txBody>
      </p:sp>
      <p:sp>
        <p:nvSpPr>
          <p:cNvPr id="205" name="Google Shape;205;p27"/>
          <p:cNvSpPr txBox="1"/>
          <p:nvPr/>
        </p:nvSpPr>
        <p:spPr>
          <a:xfrm>
            <a:off x="0"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Severe Depression</a:t>
            </a:r>
            <a:endParaRPr b="1">
              <a:solidFill>
                <a:schemeClr val="dk1"/>
              </a:solidFill>
              <a:latin typeface="Roboto"/>
              <a:ea typeface="Roboto"/>
              <a:cs typeface="Roboto"/>
              <a:sym typeface="Roboto"/>
            </a:endParaRPr>
          </a:p>
        </p:txBody>
      </p:sp>
      <p:sp>
        <p:nvSpPr>
          <p:cNvPr id="206" name="Google Shape;206;p27"/>
          <p:cNvSpPr txBox="1"/>
          <p:nvPr/>
        </p:nvSpPr>
        <p:spPr>
          <a:xfrm>
            <a:off x="3034225"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Severe Anxiety</a:t>
            </a:r>
            <a:endParaRPr b="1">
              <a:solidFill>
                <a:schemeClr val="dk1"/>
              </a:solidFill>
              <a:latin typeface="Roboto"/>
              <a:ea typeface="Roboto"/>
              <a:cs typeface="Roboto"/>
              <a:sym typeface="Roboto"/>
            </a:endParaRPr>
          </a:p>
        </p:txBody>
      </p:sp>
      <p:sp>
        <p:nvSpPr>
          <p:cNvPr id="207" name="Google Shape;207;p27"/>
          <p:cNvSpPr txBox="1"/>
          <p:nvPr/>
        </p:nvSpPr>
        <p:spPr>
          <a:xfrm>
            <a:off x="5966375"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a:t>
            </a:r>
            <a:r>
              <a:rPr b="1" lang="en">
                <a:solidFill>
                  <a:schemeClr val="dk1"/>
                </a:solidFill>
                <a:latin typeface="Roboto"/>
                <a:ea typeface="Roboto"/>
                <a:cs typeface="Roboto"/>
                <a:sym typeface="Roboto"/>
              </a:rPr>
              <a:t>evere Stress</a:t>
            </a:r>
            <a:endParaRPr b="1">
              <a:solidFill>
                <a:schemeClr val="dk1"/>
              </a:solidFill>
              <a:latin typeface="Roboto"/>
              <a:ea typeface="Roboto"/>
              <a:cs typeface="Roboto"/>
              <a:sym typeface="Roboto"/>
            </a:endParaRPr>
          </a:p>
        </p:txBody>
      </p:sp>
      <p:sp>
        <p:nvSpPr>
          <p:cNvPr id="208" name="Google Shape;208;p27"/>
          <p:cNvSpPr txBox="1"/>
          <p:nvPr/>
        </p:nvSpPr>
        <p:spPr>
          <a:xfrm>
            <a:off x="1096450" y="4181925"/>
            <a:ext cx="21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 </a:t>
            </a:r>
            <a:r>
              <a:rPr b="1" lang="en">
                <a:solidFill>
                  <a:schemeClr val="accent3"/>
                </a:solidFill>
                <a:latin typeface="Roboto"/>
                <a:ea typeface="Roboto"/>
                <a:cs typeface="Roboto"/>
                <a:sym typeface="Roboto"/>
              </a:rPr>
              <a:t>No Severe Depression</a:t>
            </a:r>
            <a:endParaRPr b="1">
              <a:solidFill>
                <a:schemeClr val="accent3"/>
              </a:solidFill>
              <a:latin typeface="Roboto"/>
              <a:ea typeface="Roboto"/>
              <a:cs typeface="Roboto"/>
              <a:sym typeface="Roboto"/>
            </a:endParaRPr>
          </a:p>
        </p:txBody>
      </p:sp>
      <p:sp>
        <p:nvSpPr>
          <p:cNvPr id="209" name="Google Shape;209;p27"/>
          <p:cNvSpPr txBox="1"/>
          <p:nvPr/>
        </p:nvSpPr>
        <p:spPr>
          <a:xfrm>
            <a:off x="4296075" y="4128050"/>
            <a:ext cx="1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No Severe Anxiety</a:t>
            </a:r>
            <a:endParaRPr b="1">
              <a:solidFill>
                <a:schemeClr val="accent3"/>
              </a:solidFill>
              <a:latin typeface="Roboto"/>
              <a:ea typeface="Roboto"/>
              <a:cs typeface="Roboto"/>
              <a:sym typeface="Roboto"/>
            </a:endParaRPr>
          </a:p>
        </p:txBody>
      </p:sp>
      <p:sp>
        <p:nvSpPr>
          <p:cNvPr id="210" name="Google Shape;210;p27"/>
          <p:cNvSpPr txBox="1"/>
          <p:nvPr/>
        </p:nvSpPr>
        <p:spPr>
          <a:xfrm>
            <a:off x="7273375" y="4128050"/>
            <a:ext cx="17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 </a:t>
            </a:r>
            <a:r>
              <a:rPr b="1" lang="en">
                <a:solidFill>
                  <a:schemeClr val="accent3"/>
                </a:solidFill>
                <a:latin typeface="Roboto"/>
                <a:ea typeface="Roboto"/>
                <a:cs typeface="Roboto"/>
                <a:sym typeface="Roboto"/>
              </a:rPr>
              <a:t>No Severe Stress</a:t>
            </a:r>
            <a:endParaRPr b="1">
              <a:solidFill>
                <a:schemeClr val="accent3"/>
              </a:solidFill>
              <a:latin typeface="Roboto"/>
              <a:ea typeface="Roboto"/>
              <a:cs typeface="Roboto"/>
              <a:sym typeface="Roboto"/>
            </a:endParaRPr>
          </a:p>
        </p:txBody>
      </p:sp>
      <p:pic>
        <p:nvPicPr>
          <p:cNvPr id="211" name="Google Shape;211;p27"/>
          <p:cNvPicPr preferRelativeResize="0"/>
          <p:nvPr/>
        </p:nvPicPr>
        <p:blipFill>
          <a:blip r:embed="rId3">
            <a:alphaModFix/>
          </a:blip>
          <a:stretch>
            <a:fillRect/>
          </a:stretch>
        </p:blipFill>
        <p:spPr>
          <a:xfrm>
            <a:off x="16438" y="1762575"/>
            <a:ext cx="2972733" cy="2419350"/>
          </a:xfrm>
          <a:prstGeom prst="rect">
            <a:avLst/>
          </a:prstGeom>
          <a:noFill/>
          <a:ln>
            <a:noFill/>
          </a:ln>
        </p:spPr>
      </p:pic>
      <p:pic>
        <p:nvPicPr>
          <p:cNvPr id="212" name="Google Shape;212;p27"/>
          <p:cNvPicPr preferRelativeResize="0"/>
          <p:nvPr/>
        </p:nvPicPr>
        <p:blipFill>
          <a:blip r:embed="rId4">
            <a:alphaModFix/>
          </a:blip>
          <a:stretch>
            <a:fillRect/>
          </a:stretch>
        </p:blipFill>
        <p:spPr>
          <a:xfrm>
            <a:off x="3133875" y="1760137"/>
            <a:ext cx="2972724" cy="2424250"/>
          </a:xfrm>
          <a:prstGeom prst="rect">
            <a:avLst/>
          </a:prstGeom>
          <a:noFill/>
          <a:ln>
            <a:noFill/>
          </a:ln>
        </p:spPr>
      </p:pic>
      <p:pic>
        <p:nvPicPr>
          <p:cNvPr id="213" name="Google Shape;213;p27"/>
          <p:cNvPicPr preferRelativeResize="0"/>
          <p:nvPr/>
        </p:nvPicPr>
        <p:blipFill>
          <a:blip r:embed="rId5">
            <a:alphaModFix/>
          </a:blip>
          <a:stretch>
            <a:fillRect/>
          </a:stretch>
        </p:blipFill>
        <p:spPr>
          <a:xfrm>
            <a:off x="6251300" y="1762575"/>
            <a:ext cx="2892699" cy="2363516"/>
          </a:xfrm>
          <a:prstGeom prst="rect">
            <a:avLst/>
          </a:prstGeom>
          <a:noFill/>
          <a:ln>
            <a:noFill/>
          </a:ln>
        </p:spPr>
      </p:pic>
      <p:sp>
        <p:nvSpPr>
          <p:cNvPr id="214" name="Google Shape;214;p27"/>
          <p:cNvSpPr txBox="1"/>
          <p:nvPr/>
        </p:nvSpPr>
        <p:spPr>
          <a:xfrm>
            <a:off x="6834200" y="220463"/>
            <a:ext cx="198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Optimal number of components = 21</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Total features in dataset = 21</a:t>
            </a:r>
            <a:endParaRPr>
              <a:solidFill>
                <a:schemeClr val="lt1"/>
              </a:solidFill>
              <a:latin typeface="Roboto"/>
              <a:ea typeface="Roboto"/>
              <a:cs typeface="Roboto"/>
              <a:sym typeface="Roboto"/>
            </a:endParaRPr>
          </a:p>
        </p:txBody>
      </p:sp>
      <p:pic>
        <p:nvPicPr>
          <p:cNvPr id="215" name="Google Shape;215;p27"/>
          <p:cNvPicPr preferRelativeResize="0"/>
          <p:nvPr/>
        </p:nvPicPr>
        <p:blipFill>
          <a:blip r:embed="rId6">
            <a:alphaModFix/>
          </a:blip>
          <a:stretch>
            <a:fillRect/>
          </a:stretch>
        </p:blipFill>
        <p:spPr>
          <a:xfrm>
            <a:off x="2670025" y="349375"/>
            <a:ext cx="3803950" cy="106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102075" y="531000"/>
            <a:ext cx="43395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Oversampling</a:t>
            </a:r>
            <a:endParaRPr/>
          </a:p>
        </p:txBody>
      </p:sp>
      <p:sp>
        <p:nvSpPr>
          <p:cNvPr id="221" name="Google Shape;221;p28"/>
          <p:cNvSpPr txBox="1"/>
          <p:nvPr>
            <p:ph idx="1" type="body"/>
          </p:nvPr>
        </p:nvSpPr>
        <p:spPr>
          <a:xfrm>
            <a:off x="523425" y="1919075"/>
            <a:ext cx="4443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Balance of Outcomes for Depression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Anxiety</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Stress</a:t>
            </a:r>
            <a:endParaRPr/>
          </a:p>
        </p:txBody>
      </p:sp>
      <p:pic>
        <p:nvPicPr>
          <p:cNvPr id="222" name="Google Shape;222;p28"/>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23" name="Google Shape;223;p28"/>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24" name="Google Shape;224;p28"/>
          <p:cNvPicPr preferRelativeResize="0"/>
          <p:nvPr/>
        </p:nvPicPr>
        <p:blipFill>
          <a:blip r:embed="rId5">
            <a:alphaModFix/>
          </a:blip>
          <a:stretch>
            <a:fillRect/>
          </a:stretch>
        </p:blipFill>
        <p:spPr>
          <a:xfrm>
            <a:off x="5501150" y="3924900"/>
            <a:ext cx="1665150" cy="59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02075" y="531000"/>
            <a:ext cx="43395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a:t>
            </a:r>
            <a:r>
              <a:rPr lang="en"/>
              <a:t> Oversampling</a:t>
            </a:r>
            <a:endParaRPr/>
          </a:p>
        </p:txBody>
      </p:sp>
      <p:sp>
        <p:nvSpPr>
          <p:cNvPr id="230" name="Google Shape;230;p29"/>
          <p:cNvSpPr txBox="1"/>
          <p:nvPr>
            <p:ph idx="1" type="body"/>
          </p:nvPr>
        </p:nvSpPr>
        <p:spPr>
          <a:xfrm>
            <a:off x="523425" y="1919075"/>
            <a:ext cx="4443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Balance of Outcomes for Depression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Anxiety</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Stress</a:t>
            </a:r>
            <a:endParaRPr/>
          </a:p>
        </p:txBody>
      </p:sp>
      <p:pic>
        <p:nvPicPr>
          <p:cNvPr id="231" name="Google Shape;231;p29"/>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32" name="Google Shape;232;p29"/>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33" name="Google Shape;233;p29"/>
          <p:cNvPicPr preferRelativeResize="0"/>
          <p:nvPr/>
        </p:nvPicPr>
        <p:blipFill>
          <a:blip r:embed="rId5">
            <a:alphaModFix/>
          </a:blip>
          <a:stretch>
            <a:fillRect/>
          </a:stretch>
        </p:blipFill>
        <p:spPr>
          <a:xfrm>
            <a:off x="5501162" y="3935200"/>
            <a:ext cx="1665150" cy="603855"/>
          </a:xfrm>
          <a:prstGeom prst="rect">
            <a:avLst/>
          </a:prstGeom>
          <a:noFill/>
          <a:ln>
            <a:noFill/>
          </a:ln>
        </p:spPr>
      </p:pic>
      <p:pic>
        <p:nvPicPr>
          <p:cNvPr id="234" name="Google Shape;234;p29"/>
          <p:cNvPicPr preferRelativeResize="0"/>
          <p:nvPr/>
        </p:nvPicPr>
        <p:blipFill>
          <a:blip r:embed="rId6">
            <a:alphaModFix/>
          </a:blip>
          <a:stretch>
            <a:fillRect/>
          </a:stretch>
        </p:blipFill>
        <p:spPr>
          <a:xfrm>
            <a:off x="4201600" y="184225"/>
            <a:ext cx="4664075" cy="131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267213" y="0"/>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sz="2400"/>
          </a:p>
        </p:txBody>
      </p:sp>
      <p:sp>
        <p:nvSpPr>
          <p:cNvPr id="240" name="Google Shape;240;p30"/>
          <p:cNvSpPr txBox="1"/>
          <p:nvPr/>
        </p:nvSpPr>
        <p:spPr>
          <a:xfrm>
            <a:off x="3892100" y="0"/>
            <a:ext cx="5090400" cy="211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a:solidFill>
                  <a:srgbClr val="FAFAFA"/>
                </a:solidFill>
                <a:latin typeface="Roboto"/>
                <a:ea typeface="Roboto"/>
                <a:cs typeface="Roboto"/>
                <a:sym typeface="Roboto"/>
              </a:rPr>
              <a:t>We needed to narrow our efforts to one of the ‘conditions’ in the dataset for more in-depth analysis, so we chose the Stress Dataset.  This is the most </a:t>
            </a:r>
            <a:r>
              <a:rPr b="1" i="1" lang="en">
                <a:solidFill>
                  <a:srgbClr val="FAFAFA"/>
                </a:solidFill>
                <a:latin typeface="Roboto"/>
                <a:ea typeface="Roboto"/>
                <a:cs typeface="Roboto"/>
                <a:sym typeface="Roboto"/>
              </a:rPr>
              <a:t>imbalanced</a:t>
            </a:r>
            <a:r>
              <a:rPr b="1" i="1" lang="en">
                <a:solidFill>
                  <a:srgbClr val="FAFAFA"/>
                </a:solidFill>
                <a:latin typeface="Roboto"/>
                <a:ea typeface="Roboto"/>
                <a:cs typeface="Roboto"/>
                <a:sym typeface="Roboto"/>
              </a:rPr>
              <a:t> dataset with the lowest predictability at the extremes.</a:t>
            </a:r>
            <a:endParaRPr b="1" i="1">
              <a:solidFill>
                <a:schemeClr val="lt1"/>
              </a:solidFill>
              <a:latin typeface="Roboto"/>
              <a:ea typeface="Roboto"/>
              <a:cs typeface="Roboto"/>
              <a:sym typeface="Roboto"/>
            </a:endParaRPr>
          </a:p>
        </p:txBody>
      </p:sp>
      <p:pic>
        <p:nvPicPr>
          <p:cNvPr id="241" name="Google Shape;241;p30"/>
          <p:cNvPicPr preferRelativeResize="0"/>
          <p:nvPr/>
        </p:nvPicPr>
        <p:blipFill>
          <a:blip r:embed="rId3">
            <a:alphaModFix/>
          </a:blip>
          <a:stretch>
            <a:fillRect/>
          </a:stretch>
        </p:blipFill>
        <p:spPr>
          <a:xfrm>
            <a:off x="0" y="1152900"/>
            <a:ext cx="3255775" cy="1852150"/>
          </a:xfrm>
          <a:prstGeom prst="rect">
            <a:avLst/>
          </a:prstGeom>
          <a:noFill/>
          <a:ln>
            <a:noFill/>
          </a:ln>
        </p:spPr>
      </p:pic>
      <p:pic>
        <p:nvPicPr>
          <p:cNvPr id="242" name="Google Shape;242;p30"/>
          <p:cNvPicPr preferRelativeResize="0"/>
          <p:nvPr/>
        </p:nvPicPr>
        <p:blipFill>
          <a:blip r:embed="rId4">
            <a:alphaModFix/>
          </a:blip>
          <a:stretch>
            <a:fillRect/>
          </a:stretch>
        </p:blipFill>
        <p:spPr>
          <a:xfrm>
            <a:off x="2942100" y="2232400"/>
            <a:ext cx="3259792" cy="1852150"/>
          </a:xfrm>
          <a:prstGeom prst="rect">
            <a:avLst/>
          </a:prstGeom>
          <a:noFill/>
          <a:ln>
            <a:noFill/>
          </a:ln>
        </p:spPr>
      </p:pic>
      <p:pic>
        <p:nvPicPr>
          <p:cNvPr id="243" name="Google Shape;243;p30"/>
          <p:cNvPicPr preferRelativeResize="0"/>
          <p:nvPr/>
        </p:nvPicPr>
        <p:blipFill>
          <a:blip r:embed="rId5">
            <a:alphaModFix/>
          </a:blip>
          <a:stretch>
            <a:fillRect/>
          </a:stretch>
        </p:blipFill>
        <p:spPr>
          <a:xfrm>
            <a:off x="5884199" y="3321398"/>
            <a:ext cx="3259799" cy="1822100"/>
          </a:xfrm>
          <a:prstGeom prst="rect">
            <a:avLst/>
          </a:prstGeom>
          <a:noFill/>
          <a:ln>
            <a:noFill/>
          </a:ln>
        </p:spPr>
      </p:pic>
      <p:sp>
        <p:nvSpPr>
          <p:cNvPr id="244" name="Google Shape;244;p30"/>
          <p:cNvSpPr txBox="1"/>
          <p:nvPr/>
        </p:nvSpPr>
        <p:spPr>
          <a:xfrm>
            <a:off x="381775" y="1152900"/>
            <a:ext cx="22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Depression Level Counts</a:t>
            </a:r>
            <a:endParaRPr b="1">
              <a:solidFill>
                <a:schemeClr val="dk1"/>
              </a:solidFill>
              <a:latin typeface="Roboto"/>
              <a:ea typeface="Roboto"/>
              <a:cs typeface="Roboto"/>
              <a:sym typeface="Roboto"/>
            </a:endParaRPr>
          </a:p>
        </p:txBody>
      </p:sp>
      <p:sp>
        <p:nvSpPr>
          <p:cNvPr id="245" name="Google Shape;245;p30"/>
          <p:cNvSpPr txBox="1"/>
          <p:nvPr/>
        </p:nvSpPr>
        <p:spPr>
          <a:xfrm>
            <a:off x="3514225" y="2232400"/>
            <a:ext cx="18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Anxiety</a:t>
            </a:r>
            <a:r>
              <a:rPr b="1" lang="en">
                <a:solidFill>
                  <a:schemeClr val="dk1"/>
                </a:solidFill>
                <a:latin typeface="Roboto"/>
                <a:ea typeface="Roboto"/>
                <a:cs typeface="Roboto"/>
                <a:sym typeface="Roboto"/>
              </a:rPr>
              <a:t> Level Counts</a:t>
            </a:r>
            <a:endParaRPr b="1">
              <a:solidFill>
                <a:schemeClr val="dk1"/>
              </a:solidFill>
              <a:latin typeface="Roboto"/>
              <a:ea typeface="Roboto"/>
              <a:cs typeface="Roboto"/>
              <a:sym typeface="Roboto"/>
            </a:endParaRPr>
          </a:p>
        </p:txBody>
      </p:sp>
      <p:sp>
        <p:nvSpPr>
          <p:cNvPr id="246" name="Google Shape;246;p30"/>
          <p:cNvSpPr txBox="1"/>
          <p:nvPr/>
        </p:nvSpPr>
        <p:spPr>
          <a:xfrm>
            <a:off x="6996625" y="3321400"/>
            <a:ext cx="18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Stress</a:t>
            </a:r>
            <a:r>
              <a:rPr b="1" lang="en">
                <a:solidFill>
                  <a:schemeClr val="dk1"/>
                </a:solidFill>
                <a:latin typeface="Roboto"/>
                <a:ea typeface="Roboto"/>
                <a:cs typeface="Roboto"/>
                <a:sym typeface="Roboto"/>
              </a:rPr>
              <a:t> Level Counts</a:t>
            </a:r>
            <a:endParaRPr b="1">
              <a:solidFill>
                <a:schemeClr val="dk1"/>
              </a:solidFill>
              <a:latin typeface="Roboto"/>
              <a:ea typeface="Roboto"/>
              <a:cs typeface="Roboto"/>
              <a:sym typeface="Roboto"/>
            </a:endParaRPr>
          </a:p>
        </p:txBody>
      </p:sp>
      <p:sp>
        <p:nvSpPr>
          <p:cNvPr id="247" name="Google Shape;247;p30"/>
          <p:cNvSpPr txBox="1"/>
          <p:nvPr/>
        </p:nvSpPr>
        <p:spPr>
          <a:xfrm>
            <a:off x="109075" y="3709100"/>
            <a:ext cx="279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Roboto"/>
                <a:ea typeface="Roboto"/>
                <a:cs typeface="Roboto"/>
                <a:sym typeface="Roboto"/>
              </a:rPr>
              <a:t>We classified a binary outcome for ‘severe’ and ‘extreme severe’ stress versus ‘normal,’ ‘mild,’ or ‘moderate.’</a:t>
            </a:r>
            <a:endParaRPr b="1" i="1">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1"/>
          <p:cNvPicPr preferRelativeResize="0"/>
          <p:nvPr/>
        </p:nvPicPr>
        <p:blipFill>
          <a:blip r:embed="rId3">
            <a:alphaModFix/>
          </a:blip>
          <a:stretch>
            <a:fillRect/>
          </a:stretch>
        </p:blipFill>
        <p:spPr>
          <a:xfrm>
            <a:off x="5130500" y="2247050"/>
            <a:ext cx="3856750" cy="2727175"/>
          </a:xfrm>
          <a:prstGeom prst="rect">
            <a:avLst/>
          </a:prstGeom>
          <a:noFill/>
          <a:ln>
            <a:noFill/>
          </a:ln>
        </p:spPr>
      </p:pic>
      <p:pic>
        <p:nvPicPr>
          <p:cNvPr id="253" name="Google Shape;253;p31"/>
          <p:cNvPicPr preferRelativeResize="0"/>
          <p:nvPr/>
        </p:nvPicPr>
        <p:blipFill>
          <a:blip r:embed="rId4">
            <a:alphaModFix/>
          </a:blip>
          <a:stretch>
            <a:fillRect/>
          </a:stretch>
        </p:blipFill>
        <p:spPr>
          <a:xfrm>
            <a:off x="152400" y="152400"/>
            <a:ext cx="3959325" cy="2727170"/>
          </a:xfrm>
          <a:prstGeom prst="rect">
            <a:avLst/>
          </a:prstGeom>
          <a:noFill/>
          <a:ln>
            <a:noFill/>
          </a:ln>
        </p:spPr>
      </p:pic>
      <p:sp>
        <p:nvSpPr>
          <p:cNvPr id="254" name="Google Shape;254;p31"/>
          <p:cNvSpPr txBox="1"/>
          <p:nvPr>
            <p:ph type="title"/>
          </p:nvPr>
        </p:nvSpPr>
        <p:spPr>
          <a:xfrm>
            <a:off x="288413" y="3364075"/>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a:p>
          <a:p>
            <a:pPr indent="0" lvl="0" marL="0" rtl="0" algn="ctr">
              <a:spcBef>
                <a:spcPts val="0"/>
              </a:spcBef>
              <a:spcAft>
                <a:spcPts val="0"/>
              </a:spcAft>
              <a:buNone/>
            </a:pPr>
            <a:r>
              <a:rPr lang="en" sz="2400"/>
              <a:t>~ Ensemble Learning ~</a:t>
            </a:r>
            <a:endParaRPr sz="2400"/>
          </a:p>
        </p:txBody>
      </p:sp>
      <p:sp>
        <p:nvSpPr>
          <p:cNvPr id="255" name="Google Shape;255;p31"/>
          <p:cNvSpPr txBox="1"/>
          <p:nvPr/>
        </p:nvSpPr>
        <p:spPr>
          <a:xfrm>
            <a:off x="5071100" y="0"/>
            <a:ext cx="4119900" cy="24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We used a Random Forest Classifier, as well as a K Neighbors Classifier.</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b="1" i="1" lang="en" sz="1800">
                <a:solidFill>
                  <a:schemeClr val="lt1"/>
                </a:solidFill>
                <a:latin typeface="Roboto"/>
                <a:ea typeface="Roboto"/>
                <a:cs typeface="Roboto"/>
                <a:sym typeface="Roboto"/>
              </a:rPr>
              <a:t>We also incorporated a Voting Classifier to further improve the model.</a:t>
            </a:r>
            <a:endParaRPr b="1" i="1" sz="1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75" name="Google Shape;75;p14"/>
          <p:cNvSpPr txBox="1"/>
          <p:nvPr>
            <p:ph type="title"/>
          </p:nvPr>
        </p:nvSpPr>
        <p:spPr>
          <a:xfrm>
            <a:off x="328975" y="526350"/>
            <a:ext cx="6709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The Question:</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rPr b="1" lang="en" sz="3600"/>
              <a:t>How well do temperament and demographics predict a person’s likelihood to suffer from severe stress issues?</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2"/>
          <p:cNvPicPr preferRelativeResize="0"/>
          <p:nvPr/>
        </p:nvPicPr>
        <p:blipFill>
          <a:blip r:embed="rId3">
            <a:alphaModFix/>
          </a:blip>
          <a:stretch>
            <a:fillRect/>
          </a:stretch>
        </p:blipFill>
        <p:spPr>
          <a:xfrm>
            <a:off x="5202675" y="0"/>
            <a:ext cx="3856750" cy="2727175"/>
          </a:xfrm>
          <a:prstGeom prst="rect">
            <a:avLst/>
          </a:prstGeom>
          <a:noFill/>
          <a:ln>
            <a:noFill/>
          </a:ln>
        </p:spPr>
      </p:pic>
      <p:pic>
        <p:nvPicPr>
          <p:cNvPr id="261" name="Google Shape;261;p32"/>
          <p:cNvPicPr preferRelativeResize="0"/>
          <p:nvPr/>
        </p:nvPicPr>
        <p:blipFill>
          <a:blip r:embed="rId4">
            <a:alphaModFix/>
          </a:blip>
          <a:stretch>
            <a:fillRect/>
          </a:stretch>
        </p:blipFill>
        <p:spPr>
          <a:xfrm>
            <a:off x="0" y="2401500"/>
            <a:ext cx="3959325" cy="2727170"/>
          </a:xfrm>
          <a:prstGeom prst="rect">
            <a:avLst/>
          </a:prstGeom>
          <a:noFill/>
          <a:ln>
            <a:noFill/>
          </a:ln>
        </p:spPr>
      </p:pic>
      <p:sp>
        <p:nvSpPr>
          <p:cNvPr id="262" name="Google Shape;262;p32"/>
          <p:cNvSpPr txBox="1"/>
          <p:nvPr>
            <p:ph type="title"/>
          </p:nvPr>
        </p:nvSpPr>
        <p:spPr>
          <a:xfrm>
            <a:off x="189025" y="3948013"/>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a:p>
          <a:p>
            <a:pPr indent="0" lvl="0" marL="0" rtl="0" algn="ctr">
              <a:spcBef>
                <a:spcPts val="0"/>
              </a:spcBef>
              <a:spcAft>
                <a:spcPts val="0"/>
              </a:spcAft>
              <a:buNone/>
            </a:pPr>
            <a:r>
              <a:rPr lang="en" sz="2400"/>
              <a:t>~ Ensemble Learning ~</a:t>
            </a:r>
            <a:endParaRPr sz="2400"/>
          </a:p>
        </p:txBody>
      </p:sp>
      <p:sp>
        <p:nvSpPr>
          <p:cNvPr id="263" name="Google Shape;263;p32"/>
          <p:cNvSpPr txBox="1"/>
          <p:nvPr/>
        </p:nvSpPr>
        <p:spPr>
          <a:xfrm>
            <a:off x="5071100" y="0"/>
            <a:ext cx="4119900" cy="24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t/>
            </a:r>
            <a:endParaRPr b="1" i="1" sz="1800">
              <a:solidFill>
                <a:schemeClr val="lt1"/>
              </a:solidFill>
              <a:latin typeface="Roboto"/>
              <a:ea typeface="Roboto"/>
              <a:cs typeface="Roboto"/>
              <a:sym typeface="Roboto"/>
            </a:endParaRPr>
          </a:p>
        </p:txBody>
      </p:sp>
      <p:pic>
        <p:nvPicPr>
          <p:cNvPr id="264" name="Google Shape;264;p32"/>
          <p:cNvPicPr preferRelativeResize="0"/>
          <p:nvPr/>
        </p:nvPicPr>
        <p:blipFill>
          <a:blip r:embed="rId5">
            <a:alphaModFix/>
          </a:blip>
          <a:stretch>
            <a:fillRect/>
          </a:stretch>
        </p:blipFill>
        <p:spPr>
          <a:xfrm>
            <a:off x="-2" y="812038"/>
            <a:ext cx="5693475" cy="777425"/>
          </a:xfrm>
          <a:prstGeom prst="rect">
            <a:avLst/>
          </a:prstGeom>
          <a:noFill/>
          <a:ln>
            <a:noFill/>
          </a:ln>
        </p:spPr>
      </p:pic>
      <p:pic>
        <p:nvPicPr>
          <p:cNvPr id="265" name="Google Shape;265;p32"/>
          <p:cNvPicPr preferRelativeResize="0"/>
          <p:nvPr/>
        </p:nvPicPr>
        <p:blipFill>
          <a:blip r:embed="rId6">
            <a:alphaModFix/>
          </a:blip>
          <a:stretch>
            <a:fillRect/>
          </a:stretch>
        </p:blipFill>
        <p:spPr>
          <a:xfrm>
            <a:off x="4572000" y="3314375"/>
            <a:ext cx="4048125" cy="1381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452100" y="2224425"/>
            <a:ext cx="4119900" cy="88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Cross-Validation</a:t>
            </a:r>
            <a:endParaRPr/>
          </a:p>
          <a:p>
            <a:pPr indent="0" lvl="0" marL="0" rtl="0" algn="l">
              <a:spcBef>
                <a:spcPts val="0"/>
              </a:spcBef>
              <a:spcAft>
                <a:spcPts val="0"/>
              </a:spcAft>
              <a:buNone/>
            </a:pPr>
            <a:r>
              <a:t/>
            </a:r>
            <a:endParaRPr sz="2400"/>
          </a:p>
        </p:txBody>
      </p:sp>
      <p:sp>
        <p:nvSpPr>
          <p:cNvPr id="271" name="Google Shape;271;p33"/>
          <p:cNvSpPr txBox="1"/>
          <p:nvPr/>
        </p:nvSpPr>
        <p:spPr>
          <a:xfrm>
            <a:off x="5286800" y="1156050"/>
            <a:ext cx="3396300" cy="283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We used GridSearchCV</a:t>
            </a:r>
            <a:r>
              <a:rPr b="1" i="1" lang="en" sz="1800">
                <a:solidFill>
                  <a:srgbClr val="FAFAFA"/>
                </a:solidFill>
                <a:latin typeface="Roboto"/>
                <a:ea typeface="Roboto"/>
                <a:cs typeface="Roboto"/>
                <a:sym typeface="Roboto"/>
              </a:rPr>
              <a:t> (with 5 folds)  to assess </a:t>
            </a:r>
            <a:r>
              <a:rPr b="1" i="1" lang="en" sz="1800">
                <a:solidFill>
                  <a:srgbClr val="FAFAFA"/>
                </a:solidFill>
                <a:latin typeface="Roboto"/>
                <a:ea typeface="Roboto"/>
                <a:cs typeface="Roboto"/>
                <a:sym typeface="Roboto"/>
              </a:rPr>
              <a:t>the performance of </a:t>
            </a:r>
            <a:r>
              <a:rPr b="1" i="1" lang="en" sz="1800">
                <a:solidFill>
                  <a:srgbClr val="FAFAFA"/>
                </a:solidFill>
                <a:latin typeface="Roboto"/>
                <a:ea typeface="Roboto"/>
                <a:cs typeface="Roboto"/>
                <a:sym typeface="Roboto"/>
              </a:rPr>
              <a:t>the model </a:t>
            </a:r>
            <a:r>
              <a:rPr b="1" i="1" lang="en" sz="1800">
                <a:solidFill>
                  <a:srgbClr val="FAFAFA"/>
                </a:solidFill>
                <a:latin typeface="Roboto"/>
                <a:ea typeface="Roboto"/>
                <a:cs typeface="Roboto"/>
                <a:sym typeface="Roboto"/>
              </a:rPr>
              <a:t>after fitting </a:t>
            </a:r>
            <a:r>
              <a:rPr b="1" i="1" lang="en" sz="1800">
                <a:solidFill>
                  <a:srgbClr val="FAFAFA"/>
                </a:solidFill>
                <a:latin typeface="Roboto"/>
                <a:ea typeface="Roboto"/>
                <a:cs typeface="Roboto"/>
                <a:sym typeface="Roboto"/>
              </a:rPr>
              <a:t>it </a:t>
            </a:r>
            <a:r>
              <a:rPr b="1" i="1" lang="en" sz="1800">
                <a:solidFill>
                  <a:srgbClr val="FAFAFA"/>
                </a:solidFill>
                <a:latin typeface="Roboto"/>
                <a:ea typeface="Roboto"/>
                <a:cs typeface="Roboto"/>
                <a:sym typeface="Roboto"/>
              </a:rPr>
              <a:t>to the training dataset.</a:t>
            </a:r>
            <a:endParaRPr b="1" i="1" sz="1800">
              <a:solidFill>
                <a:srgbClr val="FAFAFA"/>
              </a:solidFill>
              <a:latin typeface="Roboto"/>
              <a:ea typeface="Roboto"/>
              <a:cs typeface="Roboto"/>
              <a:sym typeface="Roboto"/>
            </a:endParaRPr>
          </a:p>
        </p:txBody>
      </p:sp>
      <p:pic>
        <p:nvPicPr>
          <p:cNvPr id="272" name="Google Shape;272;p33"/>
          <p:cNvPicPr preferRelativeResize="0"/>
          <p:nvPr/>
        </p:nvPicPr>
        <p:blipFill>
          <a:blip r:embed="rId3">
            <a:alphaModFix/>
          </a:blip>
          <a:stretch>
            <a:fillRect/>
          </a:stretch>
        </p:blipFill>
        <p:spPr>
          <a:xfrm>
            <a:off x="1474098" y="-2"/>
            <a:ext cx="6195799" cy="1786800"/>
          </a:xfrm>
          <a:prstGeom prst="rect">
            <a:avLst/>
          </a:prstGeom>
          <a:noFill/>
          <a:ln>
            <a:noFill/>
          </a:ln>
        </p:spPr>
      </p:pic>
      <p:pic>
        <p:nvPicPr>
          <p:cNvPr id="273" name="Google Shape;273;p33"/>
          <p:cNvPicPr preferRelativeResize="0"/>
          <p:nvPr/>
        </p:nvPicPr>
        <p:blipFill>
          <a:blip r:embed="rId4">
            <a:alphaModFix/>
          </a:blip>
          <a:stretch>
            <a:fillRect/>
          </a:stretch>
        </p:blipFill>
        <p:spPr>
          <a:xfrm>
            <a:off x="662313" y="3356700"/>
            <a:ext cx="7819378" cy="178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331900" y="572850"/>
            <a:ext cx="2817900" cy="14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 Tuning</a:t>
            </a:r>
            <a:endParaRPr/>
          </a:p>
          <a:p>
            <a:pPr indent="0" lvl="0" marL="0" rtl="0" algn="l">
              <a:spcBef>
                <a:spcPts val="0"/>
              </a:spcBef>
              <a:spcAft>
                <a:spcPts val="0"/>
              </a:spcAft>
              <a:buNone/>
            </a:pPr>
            <a:r>
              <a:t/>
            </a:r>
            <a:endParaRPr sz="2400"/>
          </a:p>
        </p:txBody>
      </p:sp>
      <p:sp>
        <p:nvSpPr>
          <p:cNvPr id="279" name="Google Shape;279;p34"/>
          <p:cNvSpPr txBox="1"/>
          <p:nvPr/>
        </p:nvSpPr>
        <p:spPr>
          <a:xfrm>
            <a:off x="3669375" y="350150"/>
            <a:ext cx="5090400" cy="172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We tuned the parameters with GridSearchCV, which applies cross-validation in its process.  After tuning the parameters based on the GridSearchCV results, we fit the model with the optimal parameters to the test dataset.</a:t>
            </a:r>
            <a:endParaRPr b="1" i="1" sz="1800">
              <a:solidFill>
                <a:srgbClr val="FAFAFA"/>
              </a:solidFill>
              <a:latin typeface="Roboto"/>
              <a:ea typeface="Roboto"/>
              <a:cs typeface="Roboto"/>
              <a:sym typeface="Roboto"/>
            </a:endParaRPr>
          </a:p>
        </p:txBody>
      </p:sp>
      <p:pic>
        <p:nvPicPr>
          <p:cNvPr id="280" name="Google Shape;280;p34"/>
          <p:cNvPicPr preferRelativeResize="0"/>
          <p:nvPr/>
        </p:nvPicPr>
        <p:blipFill>
          <a:blip r:embed="rId3">
            <a:alphaModFix/>
          </a:blip>
          <a:stretch>
            <a:fillRect/>
          </a:stretch>
        </p:blipFill>
        <p:spPr>
          <a:xfrm>
            <a:off x="471475" y="2369025"/>
            <a:ext cx="3352800" cy="542925"/>
          </a:xfrm>
          <a:prstGeom prst="rect">
            <a:avLst/>
          </a:prstGeom>
          <a:noFill/>
          <a:ln>
            <a:noFill/>
          </a:ln>
        </p:spPr>
      </p:pic>
      <p:sp>
        <p:nvSpPr>
          <p:cNvPr id="281" name="Google Shape;281;p34"/>
          <p:cNvSpPr txBox="1"/>
          <p:nvPr/>
        </p:nvSpPr>
        <p:spPr>
          <a:xfrm>
            <a:off x="654625" y="4666500"/>
            <a:ext cx="2986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oboto"/>
                <a:ea typeface="Roboto"/>
                <a:cs typeface="Roboto"/>
                <a:sym typeface="Roboto"/>
              </a:rPr>
              <a:t>Random Forest Classifier</a:t>
            </a:r>
            <a:endParaRPr sz="1900">
              <a:solidFill>
                <a:schemeClr val="lt1"/>
              </a:solidFill>
              <a:latin typeface="Roboto"/>
              <a:ea typeface="Roboto"/>
              <a:cs typeface="Roboto"/>
              <a:sym typeface="Roboto"/>
            </a:endParaRPr>
          </a:p>
        </p:txBody>
      </p:sp>
      <p:pic>
        <p:nvPicPr>
          <p:cNvPr id="282" name="Google Shape;282;p34"/>
          <p:cNvPicPr preferRelativeResize="0"/>
          <p:nvPr/>
        </p:nvPicPr>
        <p:blipFill>
          <a:blip r:embed="rId4">
            <a:alphaModFix/>
          </a:blip>
          <a:stretch>
            <a:fillRect/>
          </a:stretch>
        </p:blipFill>
        <p:spPr>
          <a:xfrm>
            <a:off x="161900" y="2990100"/>
            <a:ext cx="3971925" cy="1676400"/>
          </a:xfrm>
          <a:prstGeom prst="rect">
            <a:avLst/>
          </a:prstGeom>
          <a:noFill/>
          <a:ln>
            <a:noFill/>
          </a:ln>
        </p:spPr>
      </p:pic>
      <p:pic>
        <p:nvPicPr>
          <p:cNvPr id="283" name="Google Shape;283;p34"/>
          <p:cNvPicPr preferRelativeResize="0"/>
          <p:nvPr/>
        </p:nvPicPr>
        <p:blipFill>
          <a:blip r:embed="rId5">
            <a:alphaModFix/>
          </a:blip>
          <a:stretch>
            <a:fillRect/>
          </a:stretch>
        </p:blipFill>
        <p:spPr>
          <a:xfrm>
            <a:off x="4972025" y="2966288"/>
            <a:ext cx="4010025" cy="1724025"/>
          </a:xfrm>
          <a:prstGeom prst="rect">
            <a:avLst/>
          </a:prstGeom>
          <a:noFill/>
          <a:ln>
            <a:noFill/>
          </a:ln>
        </p:spPr>
      </p:pic>
      <p:sp>
        <p:nvSpPr>
          <p:cNvPr id="284" name="Google Shape;284;p34"/>
          <p:cNvSpPr txBox="1"/>
          <p:nvPr/>
        </p:nvSpPr>
        <p:spPr>
          <a:xfrm>
            <a:off x="5678336" y="4666500"/>
            <a:ext cx="259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oboto"/>
                <a:ea typeface="Roboto"/>
                <a:cs typeface="Roboto"/>
                <a:sym typeface="Roboto"/>
              </a:rPr>
              <a:t>K Neighbors</a:t>
            </a:r>
            <a:r>
              <a:rPr lang="en" sz="1900">
                <a:solidFill>
                  <a:schemeClr val="lt1"/>
                </a:solidFill>
                <a:latin typeface="Roboto"/>
                <a:ea typeface="Roboto"/>
                <a:cs typeface="Roboto"/>
                <a:sym typeface="Roboto"/>
              </a:rPr>
              <a:t> Classifier</a:t>
            </a:r>
            <a:endParaRPr sz="1900">
              <a:solidFill>
                <a:schemeClr val="lt1"/>
              </a:solidFill>
              <a:latin typeface="Roboto"/>
              <a:ea typeface="Roboto"/>
              <a:cs typeface="Roboto"/>
              <a:sym typeface="Roboto"/>
            </a:endParaRPr>
          </a:p>
        </p:txBody>
      </p:sp>
      <p:pic>
        <p:nvPicPr>
          <p:cNvPr id="285" name="Google Shape;285;p34"/>
          <p:cNvPicPr preferRelativeResize="0"/>
          <p:nvPr/>
        </p:nvPicPr>
        <p:blipFill>
          <a:blip r:embed="rId6">
            <a:alphaModFix/>
          </a:blip>
          <a:stretch>
            <a:fillRect/>
          </a:stretch>
        </p:blipFill>
        <p:spPr>
          <a:xfrm>
            <a:off x="147625" y="2971063"/>
            <a:ext cx="4000500" cy="1714500"/>
          </a:xfrm>
          <a:prstGeom prst="rect">
            <a:avLst/>
          </a:prstGeom>
          <a:noFill/>
          <a:ln>
            <a:noFill/>
          </a:ln>
        </p:spPr>
      </p:pic>
      <p:pic>
        <p:nvPicPr>
          <p:cNvPr id="286" name="Google Shape;286;p34"/>
          <p:cNvPicPr preferRelativeResize="0"/>
          <p:nvPr/>
        </p:nvPicPr>
        <p:blipFill>
          <a:blip r:embed="rId7">
            <a:alphaModFix/>
          </a:blip>
          <a:stretch>
            <a:fillRect/>
          </a:stretch>
        </p:blipFill>
        <p:spPr>
          <a:xfrm>
            <a:off x="5261063" y="2369025"/>
            <a:ext cx="3431936" cy="542925"/>
          </a:xfrm>
          <a:prstGeom prst="rect">
            <a:avLst/>
          </a:prstGeom>
          <a:noFill/>
          <a:ln>
            <a:noFill/>
          </a:ln>
        </p:spPr>
      </p:pic>
      <p:pic>
        <p:nvPicPr>
          <p:cNvPr id="287" name="Google Shape;287;p34"/>
          <p:cNvPicPr preferRelativeResize="0"/>
          <p:nvPr/>
        </p:nvPicPr>
        <p:blipFill>
          <a:blip r:embed="rId8">
            <a:alphaModFix/>
          </a:blip>
          <a:stretch>
            <a:fillRect/>
          </a:stretch>
        </p:blipFill>
        <p:spPr>
          <a:xfrm>
            <a:off x="4967250" y="2990125"/>
            <a:ext cx="4019550" cy="167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31900" y="572850"/>
            <a:ext cx="2817900" cy="14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 Tuning</a:t>
            </a:r>
            <a:endParaRPr/>
          </a:p>
          <a:p>
            <a:pPr indent="0" lvl="0" marL="0" rtl="0" algn="l">
              <a:spcBef>
                <a:spcPts val="0"/>
              </a:spcBef>
              <a:spcAft>
                <a:spcPts val="0"/>
              </a:spcAft>
              <a:buNone/>
            </a:pPr>
            <a:r>
              <a:t/>
            </a:r>
            <a:endParaRPr sz="2400"/>
          </a:p>
        </p:txBody>
      </p:sp>
      <p:sp>
        <p:nvSpPr>
          <p:cNvPr id="293" name="Google Shape;293;p35"/>
          <p:cNvSpPr txBox="1"/>
          <p:nvPr/>
        </p:nvSpPr>
        <p:spPr>
          <a:xfrm>
            <a:off x="3669375" y="350150"/>
            <a:ext cx="5090400" cy="172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When fitting the last model based on tuning each estimator to its optimal parameters, we ran the ensemble again.  Surprisingly, this model did not perform as well as the model that used only Random Forest Classifier </a:t>
            </a:r>
            <a:r>
              <a:rPr b="1" i="1" lang="en" sz="1800">
                <a:solidFill>
                  <a:srgbClr val="FAFAFA"/>
                </a:solidFill>
                <a:latin typeface="Roboto"/>
                <a:ea typeface="Roboto"/>
                <a:cs typeface="Roboto"/>
                <a:sym typeface="Roboto"/>
              </a:rPr>
              <a:t>with</a:t>
            </a:r>
            <a:r>
              <a:rPr b="1" i="1" lang="en" sz="1800">
                <a:solidFill>
                  <a:srgbClr val="FAFAFA"/>
                </a:solidFill>
                <a:latin typeface="Roboto"/>
                <a:ea typeface="Roboto"/>
                <a:cs typeface="Roboto"/>
                <a:sym typeface="Roboto"/>
              </a:rPr>
              <a:t> 500 trees.  </a:t>
            </a:r>
            <a:endParaRPr b="1" i="1" sz="1800">
              <a:solidFill>
                <a:srgbClr val="FAFAFA"/>
              </a:solidFill>
              <a:latin typeface="Roboto"/>
              <a:ea typeface="Roboto"/>
              <a:cs typeface="Roboto"/>
              <a:sym typeface="Roboto"/>
            </a:endParaRPr>
          </a:p>
        </p:txBody>
      </p:sp>
      <p:pic>
        <p:nvPicPr>
          <p:cNvPr id="294" name="Google Shape;294;p35"/>
          <p:cNvPicPr preferRelativeResize="0"/>
          <p:nvPr/>
        </p:nvPicPr>
        <p:blipFill>
          <a:blip r:embed="rId3">
            <a:alphaModFix/>
          </a:blip>
          <a:stretch>
            <a:fillRect/>
          </a:stretch>
        </p:blipFill>
        <p:spPr>
          <a:xfrm>
            <a:off x="1632325" y="2292355"/>
            <a:ext cx="5514401" cy="236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3371850" y="473575"/>
            <a:ext cx="5526000" cy="76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600"/>
              <a:t>The Performance Metrics</a:t>
            </a:r>
            <a:endParaRPr sz="3600"/>
          </a:p>
        </p:txBody>
      </p:sp>
      <p:cxnSp>
        <p:nvCxnSpPr>
          <p:cNvPr id="300" name="Google Shape;300;p36"/>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301" name="Google Shape;301;p36"/>
          <p:cNvSpPr txBox="1"/>
          <p:nvPr>
            <p:ph type="title"/>
          </p:nvPr>
        </p:nvSpPr>
        <p:spPr>
          <a:xfrm>
            <a:off x="929055" y="2678800"/>
            <a:ext cx="1123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Accuracy</a:t>
            </a:r>
            <a:endParaRPr sz="1700">
              <a:solidFill>
                <a:schemeClr val="dk1"/>
              </a:solidFill>
            </a:endParaRPr>
          </a:p>
        </p:txBody>
      </p:sp>
      <p:sp>
        <p:nvSpPr>
          <p:cNvPr id="302" name="Google Shape;302;p36"/>
          <p:cNvSpPr txBox="1"/>
          <p:nvPr>
            <p:ph idx="1" type="body"/>
          </p:nvPr>
        </p:nvSpPr>
        <p:spPr>
          <a:xfrm>
            <a:off x="976112" y="3014088"/>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82%</a:t>
            </a:r>
            <a:endParaRPr sz="1600">
              <a:solidFill>
                <a:schemeClr val="dk2"/>
              </a:solidFill>
            </a:endParaRPr>
          </a:p>
        </p:txBody>
      </p:sp>
      <p:cxnSp>
        <p:nvCxnSpPr>
          <p:cNvPr id="303" name="Google Shape;303;p36"/>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304" name="Google Shape;304;p36"/>
          <p:cNvSpPr txBox="1"/>
          <p:nvPr>
            <p:ph type="title"/>
          </p:nvPr>
        </p:nvSpPr>
        <p:spPr>
          <a:xfrm>
            <a:off x="3442812" y="235555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Precision</a:t>
            </a:r>
            <a:endParaRPr sz="1700">
              <a:solidFill>
                <a:schemeClr val="dk1"/>
              </a:solidFill>
            </a:endParaRPr>
          </a:p>
        </p:txBody>
      </p:sp>
      <p:sp>
        <p:nvSpPr>
          <p:cNvPr id="305" name="Google Shape;305;p36"/>
          <p:cNvSpPr txBox="1"/>
          <p:nvPr>
            <p:ph idx="1" type="body"/>
          </p:nvPr>
        </p:nvSpPr>
        <p:spPr>
          <a:xfrm>
            <a:off x="3442798" y="2678800"/>
            <a:ext cx="21114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84% for ‘carriers’</a:t>
            </a:r>
            <a:br>
              <a:rPr lang="en" sz="1600">
                <a:solidFill>
                  <a:schemeClr val="dk2"/>
                </a:solidFill>
              </a:rPr>
            </a:br>
            <a:r>
              <a:rPr lang="en" sz="1600">
                <a:solidFill>
                  <a:schemeClr val="dk2"/>
                </a:solidFill>
              </a:rPr>
              <a:t>81% for ‘noncarriers’</a:t>
            </a:r>
            <a:endParaRPr sz="1600">
              <a:solidFill>
                <a:schemeClr val="dk2"/>
              </a:solidFill>
            </a:endParaRPr>
          </a:p>
        </p:txBody>
      </p:sp>
      <p:cxnSp>
        <p:nvCxnSpPr>
          <p:cNvPr id="306" name="Google Shape;306;p36"/>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307" name="Google Shape;307;p36"/>
          <p:cNvSpPr txBox="1"/>
          <p:nvPr>
            <p:ph type="title"/>
          </p:nvPr>
        </p:nvSpPr>
        <p:spPr>
          <a:xfrm>
            <a:off x="6504637" y="21158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Recall</a:t>
            </a:r>
            <a:endParaRPr sz="1700">
              <a:solidFill>
                <a:schemeClr val="dk1"/>
              </a:solidFill>
            </a:endParaRPr>
          </a:p>
        </p:txBody>
      </p:sp>
      <p:sp>
        <p:nvSpPr>
          <p:cNvPr id="308" name="Google Shape;308;p36"/>
          <p:cNvSpPr txBox="1"/>
          <p:nvPr>
            <p:ph idx="1" type="body"/>
          </p:nvPr>
        </p:nvSpPr>
        <p:spPr>
          <a:xfrm>
            <a:off x="6504625" y="2438325"/>
            <a:ext cx="2111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80% for ‘carriers</a:t>
            </a:r>
            <a:br>
              <a:rPr lang="en" sz="1600">
                <a:solidFill>
                  <a:schemeClr val="dk2"/>
                </a:solidFill>
              </a:rPr>
            </a:br>
            <a:r>
              <a:rPr lang="en" sz="1600">
                <a:solidFill>
                  <a:schemeClr val="dk2"/>
                </a:solidFill>
              </a:rPr>
              <a:t>85% for ‘noncarriers’</a:t>
            </a:r>
            <a:endParaRPr sz="1600">
              <a:solidFill>
                <a:schemeClr val="dk2"/>
              </a:solidFill>
            </a:endParaRPr>
          </a:p>
        </p:txBody>
      </p:sp>
      <p:grpSp>
        <p:nvGrpSpPr>
          <p:cNvPr id="309" name="Google Shape;309;p36"/>
          <p:cNvGrpSpPr/>
          <p:nvPr/>
        </p:nvGrpSpPr>
        <p:grpSpPr>
          <a:xfrm>
            <a:off x="929025" y="3219673"/>
            <a:ext cx="6993314" cy="1520400"/>
            <a:chOff x="929025" y="3219673"/>
            <a:chExt cx="6993314" cy="1520400"/>
          </a:xfrm>
        </p:grpSpPr>
        <p:cxnSp>
          <p:nvCxnSpPr>
            <p:cNvPr id="310" name="Google Shape;310;p36"/>
            <p:cNvCxnSpPr>
              <a:stCxn id="311" idx="6"/>
              <a:endCxn id="312" idx="2"/>
            </p:cNvCxnSpPr>
            <p:nvPr/>
          </p:nvCxnSpPr>
          <p:spPr>
            <a:xfrm>
              <a:off x="1537725" y="3964900"/>
              <a:ext cx="4864200" cy="15000"/>
            </a:xfrm>
            <a:prstGeom prst="straightConnector1">
              <a:avLst/>
            </a:prstGeom>
            <a:noFill/>
            <a:ln cap="flat" cmpd="sng" w="19050">
              <a:solidFill>
                <a:schemeClr val="dk1"/>
              </a:solidFill>
              <a:prstDash val="dot"/>
              <a:round/>
              <a:headEnd len="med" w="med" type="none"/>
              <a:tailEnd len="med" w="med" type="none"/>
            </a:ln>
          </p:spPr>
        </p:cxnSp>
        <p:sp>
          <p:nvSpPr>
            <p:cNvPr id="311" name="Google Shape;311;p36"/>
            <p:cNvSpPr/>
            <p:nvPr/>
          </p:nvSpPr>
          <p:spPr>
            <a:xfrm>
              <a:off x="929025" y="3675550"/>
              <a:ext cx="608700" cy="57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endParaRPr>
            </a:p>
          </p:txBody>
        </p:sp>
        <p:sp>
          <p:nvSpPr>
            <p:cNvPr id="313" name="Google Shape;313;p36"/>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4" name="Google Shape;314;p36"/>
          <p:cNvPicPr preferRelativeResize="0"/>
          <p:nvPr/>
        </p:nvPicPr>
        <p:blipFill>
          <a:blip r:embed="rId3">
            <a:alphaModFix/>
          </a:blip>
          <a:stretch>
            <a:fillRect/>
          </a:stretch>
        </p:blipFill>
        <p:spPr>
          <a:xfrm>
            <a:off x="0" y="0"/>
            <a:ext cx="3202750" cy="2298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7"/>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20" name="Google Shape;320;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The Findings</a:t>
            </a:r>
            <a:endParaRPr/>
          </a:p>
        </p:txBody>
      </p:sp>
      <p:sp>
        <p:nvSpPr>
          <p:cNvPr id="321" name="Google Shape;321;p37"/>
          <p:cNvSpPr txBox="1"/>
          <p:nvPr/>
        </p:nvSpPr>
        <p:spPr>
          <a:xfrm>
            <a:off x="3679975" y="1240350"/>
            <a:ext cx="5079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Roboto"/>
                <a:ea typeface="Roboto"/>
                <a:cs typeface="Roboto"/>
                <a:sym typeface="Roboto"/>
              </a:rPr>
              <a:t>It is in fact possible to determine,</a:t>
            </a:r>
            <a:endParaRPr sz="2300">
              <a:solidFill>
                <a:schemeClr val="lt1"/>
              </a:solidFill>
              <a:latin typeface="Roboto"/>
              <a:ea typeface="Roboto"/>
              <a:cs typeface="Roboto"/>
              <a:sym typeface="Roboto"/>
            </a:endParaRPr>
          </a:p>
          <a:p>
            <a:pPr indent="0" lvl="0" marL="0" rtl="0" algn="l">
              <a:spcBef>
                <a:spcPts val="0"/>
              </a:spcBef>
              <a:spcAft>
                <a:spcPts val="0"/>
              </a:spcAft>
              <a:buNone/>
            </a:pPr>
            <a:r>
              <a:rPr lang="en" sz="2300">
                <a:solidFill>
                  <a:schemeClr val="lt1"/>
                </a:solidFill>
                <a:latin typeface="Roboto"/>
                <a:ea typeface="Roboto"/>
                <a:cs typeface="Roboto"/>
                <a:sym typeface="Roboto"/>
              </a:rPr>
              <a:t>with a reasonable level of confidence, a person’s likelihood to suffer from severe stress issues based on their temperament and other demographic information such as age, gender, race, and level of education.</a:t>
            </a:r>
            <a:endParaRPr sz="23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212100" y="183150"/>
            <a:ext cx="2808000" cy="17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The Lessons Learned</a:t>
            </a:r>
            <a:endParaRPr sz="3000"/>
          </a:p>
        </p:txBody>
      </p:sp>
      <p:sp>
        <p:nvSpPr>
          <p:cNvPr id="327" name="Google Shape;327;p38"/>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More data is good,  but only if it’s clean data.</a:t>
            </a:r>
            <a:endParaRPr/>
          </a:p>
        </p:txBody>
      </p:sp>
      <p:cxnSp>
        <p:nvCxnSpPr>
          <p:cNvPr id="328" name="Google Shape;328;p38"/>
          <p:cNvCxnSpPr>
            <a:stCxn id="327" idx="2"/>
            <a:endCxn id="329"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38"/>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Don’t get too fancy!</a:t>
            </a:r>
            <a:endParaRPr/>
          </a:p>
        </p:txBody>
      </p:sp>
      <p:cxnSp>
        <p:nvCxnSpPr>
          <p:cNvPr id="330" name="Google Shape;330;p38"/>
          <p:cNvCxnSpPr>
            <a:stCxn id="329" idx="2"/>
            <a:endCxn id="331"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38"/>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We still have more to learn about Git Bash.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7" name="Google Shape;337;p39"/>
          <p:cNvSpPr txBox="1"/>
          <p:nvPr>
            <p:ph type="title"/>
          </p:nvPr>
        </p:nvSpPr>
        <p:spPr>
          <a:xfrm>
            <a:off x="5472325" y="526350"/>
            <a:ext cx="330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dk1"/>
                </a:solidFill>
              </a:rPr>
              <a:t>The Conclusion</a:t>
            </a:r>
            <a:endParaRPr b="1" sz="3500">
              <a:solidFill>
                <a:schemeClr val="dk1"/>
              </a:solidFill>
            </a:endParaRPr>
          </a:p>
          <a:p>
            <a:pPr indent="0" lvl="0" marL="0" rtl="0" algn="l">
              <a:spcBef>
                <a:spcPts val="1000"/>
              </a:spcBef>
              <a:spcAft>
                <a:spcPts val="0"/>
              </a:spcAft>
              <a:buNone/>
            </a:pPr>
            <a:r>
              <a:t/>
            </a:r>
            <a:endParaRPr b="1" sz="3000">
              <a:solidFill>
                <a:schemeClr val="dk1"/>
              </a:solidFill>
            </a:endParaRPr>
          </a:p>
          <a:p>
            <a:pPr indent="0" lvl="0" marL="0" rtl="0" algn="l">
              <a:spcBef>
                <a:spcPts val="1000"/>
              </a:spcBef>
              <a:spcAft>
                <a:spcPts val="0"/>
              </a:spcAft>
              <a:buNone/>
            </a:pPr>
            <a:r>
              <a:rPr lang="en" sz="2300" u="sng">
                <a:solidFill>
                  <a:schemeClr val="dk1"/>
                </a:solidFill>
              </a:rPr>
              <a:t>Not one</a:t>
            </a:r>
            <a:r>
              <a:rPr lang="en" sz="2300">
                <a:solidFill>
                  <a:schemeClr val="dk1"/>
                </a:solidFill>
              </a:rPr>
              <a:t> of us is depressed, anxious, or stressed after today because</a:t>
            </a:r>
            <a:endParaRPr sz="2300">
              <a:solidFill>
                <a:schemeClr val="dk1"/>
              </a:solidFill>
            </a:endParaRPr>
          </a:p>
          <a:p>
            <a:pPr indent="0" lvl="0" marL="0" rtl="0" algn="l">
              <a:spcBef>
                <a:spcPts val="1000"/>
              </a:spcBef>
              <a:spcAft>
                <a:spcPts val="0"/>
              </a:spcAft>
              <a:buNone/>
            </a:pPr>
            <a:r>
              <a:t/>
            </a:r>
            <a:endParaRPr sz="2300">
              <a:solidFill>
                <a:schemeClr val="dk1"/>
              </a:solidFill>
            </a:endParaRPr>
          </a:p>
          <a:p>
            <a:pPr indent="0" lvl="0" marL="0" rtl="0" algn="ctr">
              <a:spcBef>
                <a:spcPts val="1000"/>
              </a:spcBef>
              <a:spcAft>
                <a:spcPts val="1000"/>
              </a:spcAft>
              <a:buNone/>
            </a:pPr>
            <a:r>
              <a:rPr b="1" lang="en" sz="3200">
                <a:solidFill>
                  <a:schemeClr val="accent5"/>
                </a:solidFill>
              </a:rPr>
              <a:t>WE DID IT!</a:t>
            </a:r>
            <a:endParaRPr b="1" sz="6200">
              <a:solidFill>
                <a:schemeClr val="accent5"/>
              </a:solidFill>
            </a:endParaRPr>
          </a:p>
        </p:txBody>
      </p:sp>
      <p:grpSp>
        <p:nvGrpSpPr>
          <p:cNvPr id="338" name="Google Shape;338;p39"/>
          <p:cNvGrpSpPr/>
          <p:nvPr/>
        </p:nvGrpSpPr>
        <p:grpSpPr>
          <a:xfrm rot="10800000">
            <a:off x="522419" y="918070"/>
            <a:ext cx="3307407" cy="3307407"/>
            <a:chOff x="5212394" y="864520"/>
            <a:chExt cx="3307407" cy="3307407"/>
          </a:xfrm>
        </p:grpSpPr>
        <p:sp>
          <p:nvSpPr>
            <p:cNvPr id="339" name="Google Shape;339;p39"/>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521239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554948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5886575"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622366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656075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689784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7234932"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757202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790911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8246201"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521239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554948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5886575"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622366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656075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689784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7234932"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757202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790911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8246201"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521239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554948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5886575"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622366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656075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689784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7234932"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757202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790911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8246201"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4" name="Google Shape;444;p40"/>
          <p:cNvSpPr txBox="1"/>
          <p:nvPr>
            <p:ph type="title"/>
          </p:nvPr>
        </p:nvSpPr>
        <p:spPr>
          <a:xfrm>
            <a:off x="5472325" y="526350"/>
            <a:ext cx="330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dk1"/>
                </a:solidFill>
              </a:rPr>
              <a:t>Westport SOCIAL</a:t>
            </a:r>
            <a:endParaRPr b="1" sz="3500">
              <a:solidFill>
                <a:schemeClr val="dk1"/>
              </a:solidFill>
            </a:endParaRPr>
          </a:p>
          <a:p>
            <a:pPr indent="0" lvl="0" marL="0" rtl="0" algn="l">
              <a:spcBef>
                <a:spcPts val="1000"/>
              </a:spcBef>
              <a:spcAft>
                <a:spcPts val="0"/>
              </a:spcAft>
              <a:buNone/>
            </a:pPr>
            <a:r>
              <a:t/>
            </a:r>
            <a:endParaRPr b="1" sz="3000">
              <a:solidFill>
                <a:schemeClr val="dk1"/>
              </a:solidFill>
            </a:endParaRPr>
          </a:p>
          <a:p>
            <a:pPr indent="0" lvl="0" marL="0" rtl="0" algn="l">
              <a:spcBef>
                <a:spcPts val="1000"/>
              </a:spcBef>
              <a:spcAft>
                <a:spcPts val="0"/>
              </a:spcAft>
              <a:buNone/>
            </a:pPr>
            <a:r>
              <a:rPr lang="en" sz="2300">
                <a:solidFill>
                  <a:schemeClr val="dk1"/>
                </a:solidFill>
              </a:rPr>
              <a:t>March 19</a:t>
            </a:r>
            <a:endParaRPr sz="2300">
              <a:solidFill>
                <a:schemeClr val="dk1"/>
              </a:solidFill>
            </a:endParaRPr>
          </a:p>
          <a:p>
            <a:pPr indent="0" lvl="0" marL="0" rtl="0" algn="l">
              <a:spcBef>
                <a:spcPts val="1000"/>
              </a:spcBef>
              <a:spcAft>
                <a:spcPts val="0"/>
              </a:spcAft>
              <a:buNone/>
            </a:pPr>
            <a:r>
              <a:rPr lang="en" sz="2300">
                <a:solidFill>
                  <a:schemeClr val="dk1"/>
                </a:solidFill>
              </a:rPr>
              <a:t>6:00pm</a:t>
            </a:r>
            <a:endParaRPr sz="2300">
              <a:solidFill>
                <a:schemeClr val="dk1"/>
              </a:solidFill>
            </a:endParaRPr>
          </a:p>
          <a:p>
            <a:pPr indent="0" lvl="0" marL="0" rtl="0" algn="l">
              <a:spcBef>
                <a:spcPts val="1000"/>
              </a:spcBef>
              <a:spcAft>
                <a:spcPts val="0"/>
              </a:spcAft>
              <a:buNone/>
            </a:pPr>
            <a:r>
              <a:t/>
            </a:r>
            <a:endParaRPr sz="2300">
              <a:solidFill>
                <a:schemeClr val="dk1"/>
              </a:solidFill>
            </a:endParaRPr>
          </a:p>
          <a:p>
            <a:pPr indent="0" lvl="0" marL="0" rtl="0" algn="ctr">
              <a:spcBef>
                <a:spcPts val="1000"/>
              </a:spcBef>
              <a:spcAft>
                <a:spcPts val="1000"/>
              </a:spcAft>
              <a:buNone/>
            </a:pPr>
            <a:r>
              <a:rPr b="1" lang="en" sz="3200">
                <a:solidFill>
                  <a:schemeClr val="accent5"/>
                </a:solidFill>
              </a:rPr>
              <a:t>BE THERE</a:t>
            </a:r>
            <a:r>
              <a:rPr b="1" lang="en" sz="3200">
                <a:solidFill>
                  <a:schemeClr val="accent5"/>
                </a:solidFill>
              </a:rPr>
              <a:t>!</a:t>
            </a:r>
            <a:endParaRPr b="1" sz="6200">
              <a:solidFill>
                <a:schemeClr val="accent5"/>
              </a:solidFill>
            </a:endParaRPr>
          </a:p>
        </p:txBody>
      </p:sp>
      <p:grpSp>
        <p:nvGrpSpPr>
          <p:cNvPr id="445" name="Google Shape;445;p40"/>
          <p:cNvGrpSpPr/>
          <p:nvPr/>
        </p:nvGrpSpPr>
        <p:grpSpPr>
          <a:xfrm rot="10800000">
            <a:off x="522419" y="918070"/>
            <a:ext cx="3307407" cy="3307407"/>
            <a:chOff x="5212394" y="864520"/>
            <a:chExt cx="3307407" cy="3307407"/>
          </a:xfrm>
        </p:grpSpPr>
        <p:sp>
          <p:nvSpPr>
            <p:cNvPr id="446" name="Google Shape;446;p40"/>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521239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554948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5886575"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622366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656075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689784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7234932"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757202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790911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8246201"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521239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554948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5886575"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622366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656075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689784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7234932"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757202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790911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8246201"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521239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554948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5886575"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622366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656075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689784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7234932"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757202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790911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8246201"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286350" y="1099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1" name="Google Shape;81;p15"/>
          <p:cNvSpPr txBox="1"/>
          <p:nvPr>
            <p:ph idx="1" type="body"/>
          </p:nvPr>
        </p:nvSpPr>
        <p:spPr>
          <a:xfrm>
            <a:off x="286350" y="877650"/>
            <a:ext cx="8222100" cy="271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highlight>
                  <a:schemeClr val="dk1"/>
                </a:highlight>
                <a:latin typeface="Arial"/>
                <a:ea typeface="Arial"/>
                <a:cs typeface="Arial"/>
                <a:sym typeface="Arial"/>
              </a:rPr>
              <a:t>Results of an interactive version of the Taylor Manifest Anxiety Scale</a:t>
            </a:r>
            <a:endParaRPr sz="1800">
              <a:solidFill>
                <a:schemeClr val="lt1"/>
              </a:solidFill>
              <a:highlight>
                <a:schemeClr val="dk1"/>
              </a:highlight>
              <a:latin typeface="Arial"/>
              <a:ea typeface="Arial"/>
              <a:cs typeface="Arial"/>
              <a:sym typeface="Arial"/>
            </a:endParaRPr>
          </a:p>
          <a:p>
            <a:pPr indent="0" lvl="0" marL="0" rtl="0" algn="ctr">
              <a:spcBef>
                <a:spcPts val="1600"/>
              </a:spcBef>
              <a:spcAft>
                <a:spcPts val="0"/>
              </a:spcAft>
              <a:buNone/>
            </a:pPr>
            <a:r>
              <a:t/>
            </a:r>
            <a:endParaRPr sz="1800">
              <a:solidFill>
                <a:schemeClr val="lt1"/>
              </a:solidFill>
              <a:highlight>
                <a:schemeClr val="dk1"/>
              </a:highlight>
              <a:latin typeface="Arial"/>
              <a:ea typeface="Arial"/>
              <a:cs typeface="Arial"/>
              <a:sym typeface="Arial"/>
            </a:endParaRPr>
          </a:p>
          <a:p>
            <a:pPr indent="-342900" lvl="0" marL="457200" rtl="0" algn="l">
              <a:spcBef>
                <a:spcPts val="160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Forty-two questions about thoughts/feelings</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Time elapsed &amp; position included as well</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Ten Item Personality Inventory questions</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Sixteen Words you may know</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Eighteen demographic questions</a:t>
            </a:r>
            <a:endParaRPr sz="1800">
              <a:solidFill>
                <a:schemeClr val="dk1"/>
              </a:solidFill>
              <a:highlight>
                <a:schemeClr val="lt1"/>
              </a:highlight>
              <a:latin typeface="Arial"/>
              <a:ea typeface="Arial"/>
              <a:cs typeface="Arial"/>
              <a:sym typeface="Arial"/>
            </a:endParaRPr>
          </a:p>
        </p:txBody>
      </p:sp>
      <p:graphicFrame>
        <p:nvGraphicFramePr>
          <p:cNvPr id="82" name="Google Shape;82;p15"/>
          <p:cNvGraphicFramePr/>
          <p:nvPr/>
        </p:nvGraphicFramePr>
        <p:xfrm>
          <a:off x="5868681" y="4577106"/>
          <a:ext cx="3000000" cy="3000000"/>
        </p:xfrm>
        <a:graphic>
          <a:graphicData uri="http://schemas.openxmlformats.org/drawingml/2006/table">
            <a:tbl>
              <a:tblPr>
                <a:noFill/>
                <a:tableStyleId>{05A7BF24-2E7D-4AF6-973E-2D623AB9C2E8}</a:tableStyleId>
              </a:tblPr>
              <a:tblGrid>
                <a:gridCol w="732575"/>
                <a:gridCol w="1101100"/>
                <a:gridCol w="80610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Stress</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Depression</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Anxiety</a:t>
                      </a:r>
                      <a:endParaRPr b="1">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3" name="Google Shape;83;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6" name="Google Shape;86;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Pre-Processing</a:t>
            </a:r>
            <a:endParaRPr i="1" sz="1600"/>
          </a:p>
        </p:txBody>
      </p:sp>
      <p:sp>
        <p:nvSpPr>
          <p:cNvPr id="93" name="Google Shape;93;p16"/>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Handle Nulls</a:t>
            </a:r>
            <a:endParaRPr sz="1800">
              <a:solidFill>
                <a:schemeClr val="dk1"/>
              </a:solidFill>
            </a:endParaRPr>
          </a:p>
        </p:txBody>
      </p:sp>
      <p:sp>
        <p:nvSpPr>
          <p:cNvPr id="94" name="Google Shape;94;p16"/>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Only in ‘Major’ and ‘Country’ columns</a:t>
            </a:r>
            <a:endParaRPr sz="1200">
              <a:solidFill>
                <a:schemeClr val="dk2"/>
              </a:solidFill>
            </a:endParaRPr>
          </a:p>
        </p:txBody>
      </p:sp>
      <p:sp>
        <p:nvSpPr>
          <p:cNvPr id="95" name="Google Shape;95;p16"/>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‘Major’ Pain</a:t>
            </a:r>
            <a:endParaRPr sz="1800">
              <a:solidFill>
                <a:schemeClr val="dk1"/>
              </a:solidFill>
            </a:endParaRPr>
          </a:p>
        </p:txBody>
      </p:sp>
      <p:sp>
        <p:nvSpPr>
          <p:cNvPr id="96" name="Google Shape;96;p16"/>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Outliers</a:t>
            </a:r>
            <a:endParaRPr sz="1800">
              <a:solidFill>
                <a:schemeClr val="dk1"/>
              </a:solidFill>
            </a:endParaRPr>
          </a:p>
        </p:txBody>
      </p:sp>
      <p:sp>
        <p:nvSpPr>
          <p:cNvPr id="97" name="Google Shape;97;p16"/>
          <p:cNvSpPr txBox="1"/>
          <p:nvPr>
            <p:ph idx="4294967295" type="body"/>
          </p:nvPr>
        </p:nvSpPr>
        <p:spPr>
          <a:xfrm>
            <a:off x="2638824" y="3572425"/>
            <a:ext cx="16440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4500 majors processed to under 100</a:t>
            </a:r>
            <a:endParaRPr sz="1200">
              <a:solidFill>
                <a:schemeClr val="dk2"/>
              </a:solidFill>
            </a:endParaRPr>
          </a:p>
        </p:txBody>
      </p:sp>
      <p:sp>
        <p:nvSpPr>
          <p:cNvPr id="98" name="Google Shape;98;p16"/>
          <p:cNvSpPr txBox="1"/>
          <p:nvPr>
            <p:ph idx="4294967295" type="body"/>
          </p:nvPr>
        </p:nvSpPr>
        <p:spPr>
          <a:xfrm>
            <a:off x="4878838" y="3572425"/>
            <a:ext cx="15999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Ages over 1900 and family sizes over 120!</a:t>
            </a:r>
            <a:endParaRPr sz="1200">
              <a:solidFill>
                <a:schemeClr val="dk2"/>
              </a:solidFill>
            </a:endParaRPr>
          </a:p>
        </p:txBody>
      </p:sp>
      <p:sp>
        <p:nvSpPr>
          <p:cNvPr id="99" name="Google Shape;99;p16"/>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Dropped Columns</a:t>
            </a:r>
            <a:endParaRPr sz="1800">
              <a:solidFill>
                <a:schemeClr val="dk1"/>
              </a:solidFill>
            </a:endParaRPr>
          </a:p>
        </p:txBody>
      </p:sp>
      <p:sp>
        <p:nvSpPr>
          <p:cNvPr id="100" name="Google Shape;100;p16"/>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Some columns did not add values, such as elapsed time and position</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Handling Nulls</a:t>
            </a:r>
            <a:endParaRPr i="1" sz="1600"/>
          </a:p>
        </p:txBody>
      </p:sp>
      <p:pic>
        <p:nvPicPr>
          <p:cNvPr id="107" name="Google Shape;107;p17"/>
          <p:cNvPicPr preferRelativeResize="0"/>
          <p:nvPr/>
        </p:nvPicPr>
        <p:blipFill>
          <a:blip r:embed="rId3">
            <a:alphaModFix/>
          </a:blip>
          <a:stretch>
            <a:fillRect/>
          </a:stretch>
        </p:blipFill>
        <p:spPr>
          <a:xfrm>
            <a:off x="389850" y="2197425"/>
            <a:ext cx="3841625" cy="1635625"/>
          </a:xfrm>
          <a:prstGeom prst="rect">
            <a:avLst/>
          </a:prstGeom>
          <a:noFill/>
          <a:ln>
            <a:noFill/>
          </a:ln>
        </p:spPr>
      </p:pic>
      <p:pic>
        <p:nvPicPr>
          <p:cNvPr id="108" name="Google Shape;108;p17"/>
          <p:cNvPicPr preferRelativeResize="0"/>
          <p:nvPr/>
        </p:nvPicPr>
        <p:blipFill>
          <a:blip r:embed="rId4">
            <a:alphaModFix/>
          </a:blip>
          <a:stretch>
            <a:fillRect/>
          </a:stretch>
        </p:blipFill>
        <p:spPr>
          <a:xfrm>
            <a:off x="4668725" y="1576475"/>
            <a:ext cx="4172125" cy="32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‘Major’ Pain</a:t>
            </a:r>
            <a:endParaRPr i="1" sz="1600"/>
          </a:p>
        </p:txBody>
      </p:sp>
      <p:pic>
        <p:nvPicPr>
          <p:cNvPr id="115" name="Google Shape;115;p18"/>
          <p:cNvPicPr preferRelativeResize="0"/>
          <p:nvPr/>
        </p:nvPicPr>
        <p:blipFill>
          <a:blip r:embed="rId3">
            <a:alphaModFix/>
          </a:blip>
          <a:stretch>
            <a:fillRect/>
          </a:stretch>
        </p:blipFill>
        <p:spPr>
          <a:xfrm>
            <a:off x="0" y="1270763"/>
            <a:ext cx="6478501" cy="2601950"/>
          </a:xfrm>
          <a:prstGeom prst="rect">
            <a:avLst/>
          </a:prstGeom>
          <a:noFill/>
          <a:ln>
            <a:noFill/>
          </a:ln>
        </p:spPr>
      </p:pic>
      <p:pic>
        <p:nvPicPr>
          <p:cNvPr id="116" name="Google Shape;116;p18"/>
          <p:cNvPicPr preferRelativeResize="0"/>
          <p:nvPr/>
        </p:nvPicPr>
        <p:blipFill>
          <a:blip r:embed="rId4">
            <a:alphaModFix/>
          </a:blip>
          <a:stretch>
            <a:fillRect/>
          </a:stretch>
        </p:blipFill>
        <p:spPr>
          <a:xfrm>
            <a:off x="2883325" y="1887825"/>
            <a:ext cx="6260675" cy="1484625"/>
          </a:xfrm>
          <a:prstGeom prst="rect">
            <a:avLst/>
          </a:prstGeom>
          <a:noFill/>
          <a:ln>
            <a:noFill/>
          </a:ln>
        </p:spPr>
      </p:pic>
      <p:pic>
        <p:nvPicPr>
          <p:cNvPr id="117" name="Google Shape;117;p18"/>
          <p:cNvPicPr preferRelativeResize="0"/>
          <p:nvPr/>
        </p:nvPicPr>
        <p:blipFill>
          <a:blip r:embed="rId5">
            <a:alphaModFix/>
          </a:blip>
          <a:stretch>
            <a:fillRect/>
          </a:stretch>
        </p:blipFill>
        <p:spPr>
          <a:xfrm>
            <a:off x="3291525" y="4152388"/>
            <a:ext cx="5238750" cy="704850"/>
          </a:xfrm>
          <a:prstGeom prst="rect">
            <a:avLst/>
          </a:prstGeom>
          <a:noFill/>
          <a:ln>
            <a:noFill/>
          </a:ln>
        </p:spPr>
      </p:pic>
      <p:cxnSp>
        <p:nvCxnSpPr>
          <p:cNvPr id="118" name="Google Shape;118;p18"/>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cxnSp>
        <p:nvCxnSpPr>
          <p:cNvPr id="119" name="Google Shape;119;p18"/>
          <p:cNvCxnSpPr/>
          <p:nvPr/>
        </p:nvCxnSpPr>
        <p:spPr>
          <a:xfrm flipH="1">
            <a:off x="7020500" y="3319425"/>
            <a:ext cx="201600" cy="8379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Outliers</a:t>
            </a:r>
            <a:endParaRPr i="1" sz="1600"/>
          </a:p>
        </p:txBody>
      </p:sp>
      <p:cxnSp>
        <p:nvCxnSpPr>
          <p:cNvPr id="126" name="Google Shape;126;p19"/>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27" name="Google Shape;127;p19"/>
          <p:cNvPicPr preferRelativeResize="0"/>
          <p:nvPr/>
        </p:nvPicPr>
        <p:blipFill>
          <a:blip r:embed="rId3">
            <a:alphaModFix/>
          </a:blip>
          <a:stretch>
            <a:fillRect/>
          </a:stretch>
        </p:blipFill>
        <p:spPr>
          <a:xfrm>
            <a:off x="576600" y="1777500"/>
            <a:ext cx="3567125" cy="2952400"/>
          </a:xfrm>
          <a:prstGeom prst="rect">
            <a:avLst/>
          </a:prstGeom>
          <a:noFill/>
          <a:ln>
            <a:noFill/>
          </a:ln>
        </p:spPr>
      </p:pic>
      <p:pic>
        <p:nvPicPr>
          <p:cNvPr id="128" name="Google Shape;128;p19"/>
          <p:cNvPicPr preferRelativeResize="0"/>
          <p:nvPr/>
        </p:nvPicPr>
        <p:blipFill>
          <a:blip r:embed="rId4">
            <a:alphaModFix/>
          </a:blip>
          <a:stretch>
            <a:fillRect/>
          </a:stretch>
        </p:blipFill>
        <p:spPr>
          <a:xfrm>
            <a:off x="4996075" y="1777500"/>
            <a:ext cx="3237263" cy="248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Outliers</a:t>
            </a:r>
            <a:endParaRPr i="1" sz="1600"/>
          </a:p>
        </p:txBody>
      </p:sp>
      <p:cxnSp>
        <p:nvCxnSpPr>
          <p:cNvPr id="135" name="Google Shape;135;p20"/>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36" name="Google Shape;136;p20"/>
          <p:cNvPicPr preferRelativeResize="0"/>
          <p:nvPr/>
        </p:nvPicPr>
        <p:blipFill>
          <a:blip r:embed="rId3">
            <a:alphaModFix/>
          </a:blip>
          <a:stretch>
            <a:fillRect/>
          </a:stretch>
        </p:blipFill>
        <p:spPr>
          <a:xfrm>
            <a:off x="735675" y="1518650"/>
            <a:ext cx="3219697" cy="2354100"/>
          </a:xfrm>
          <a:prstGeom prst="rect">
            <a:avLst/>
          </a:prstGeom>
          <a:noFill/>
          <a:ln>
            <a:noFill/>
          </a:ln>
        </p:spPr>
      </p:pic>
      <p:pic>
        <p:nvPicPr>
          <p:cNvPr id="137" name="Google Shape;137;p20"/>
          <p:cNvPicPr preferRelativeResize="0"/>
          <p:nvPr/>
        </p:nvPicPr>
        <p:blipFill>
          <a:blip r:embed="rId4">
            <a:alphaModFix/>
          </a:blip>
          <a:stretch>
            <a:fillRect/>
          </a:stretch>
        </p:blipFill>
        <p:spPr>
          <a:xfrm>
            <a:off x="4903147" y="1609850"/>
            <a:ext cx="3619500" cy="2171700"/>
          </a:xfrm>
          <a:prstGeom prst="rect">
            <a:avLst/>
          </a:prstGeom>
          <a:noFill/>
          <a:ln>
            <a:noFill/>
          </a:ln>
        </p:spPr>
      </p:pic>
      <p:pic>
        <p:nvPicPr>
          <p:cNvPr id="138" name="Google Shape;138;p20"/>
          <p:cNvPicPr preferRelativeResize="0"/>
          <p:nvPr/>
        </p:nvPicPr>
        <p:blipFill>
          <a:blip r:embed="rId5">
            <a:alphaModFix/>
          </a:blip>
          <a:stretch>
            <a:fillRect/>
          </a:stretch>
        </p:blipFill>
        <p:spPr>
          <a:xfrm>
            <a:off x="152400" y="4368825"/>
            <a:ext cx="8839200" cy="4152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Dropped Columns</a:t>
            </a:r>
            <a:endParaRPr i="1" sz="1600"/>
          </a:p>
        </p:txBody>
      </p:sp>
      <p:cxnSp>
        <p:nvCxnSpPr>
          <p:cNvPr id="145" name="Google Shape;145;p21"/>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46" name="Google Shape;146;p21"/>
          <p:cNvPicPr preferRelativeResize="0"/>
          <p:nvPr/>
        </p:nvPicPr>
        <p:blipFill>
          <a:blip r:embed="rId3">
            <a:alphaModFix/>
          </a:blip>
          <a:stretch>
            <a:fillRect/>
          </a:stretch>
        </p:blipFill>
        <p:spPr>
          <a:xfrm>
            <a:off x="555400" y="1777500"/>
            <a:ext cx="7924800" cy="2152650"/>
          </a:xfrm>
          <a:prstGeom prst="rect">
            <a:avLst/>
          </a:prstGeom>
          <a:noFill/>
          <a:ln>
            <a:noFill/>
          </a:ln>
        </p:spPr>
      </p:pic>
      <p:sp>
        <p:nvSpPr>
          <p:cNvPr id="147" name="Google Shape;147;p21"/>
          <p:cNvSpPr txBox="1"/>
          <p:nvPr/>
        </p:nvSpPr>
        <p:spPr>
          <a:xfrm>
            <a:off x="1813475" y="4136000"/>
            <a:ext cx="56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Final number of columns after preprocessing = 34</a:t>
            </a:r>
            <a:endParaRPr b="1" sz="19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